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1" r:id="rId6"/>
    <p:sldId id="263" r:id="rId7"/>
    <p:sldId id="295" r:id="rId8"/>
    <p:sldId id="296" r:id="rId9"/>
    <p:sldId id="297" r:id="rId10"/>
    <p:sldId id="262" r:id="rId11"/>
    <p:sldId id="275" r:id="rId12"/>
    <p:sldId id="282" r:id="rId13"/>
    <p:sldId id="280" r:id="rId14"/>
    <p:sldId id="283" r:id="rId15"/>
    <p:sldId id="284" r:id="rId16"/>
    <p:sldId id="270" r:id="rId17"/>
    <p:sldId id="279" r:id="rId18"/>
    <p:sldId id="271" r:id="rId19"/>
    <p:sldId id="267" r:id="rId20"/>
    <p:sldId id="272" r:id="rId21"/>
    <p:sldId id="266" r:id="rId22"/>
    <p:sldId id="285" r:id="rId23"/>
    <p:sldId id="273" r:id="rId24"/>
    <p:sldId id="264" r:id="rId25"/>
    <p:sldId id="274" r:id="rId26"/>
    <p:sldId id="265" r:id="rId27"/>
    <p:sldId id="276" r:id="rId28"/>
    <p:sldId id="281" r:id="rId29"/>
    <p:sldId id="278" r:id="rId30"/>
    <p:sldId id="277" r:id="rId31"/>
    <p:sldId id="286" r:id="rId32"/>
    <p:sldId id="287" r:id="rId33"/>
    <p:sldId id="288" r:id="rId34"/>
    <p:sldId id="293" r:id="rId35"/>
    <p:sldId id="292" r:id="rId36"/>
    <p:sldId id="289" r:id="rId37"/>
    <p:sldId id="290" r:id="rId38"/>
    <p:sldId id="291" r:id="rId39"/>
    <p:sldId id="294" r:id="rId40"/>
    <p:sldId id="260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892B-FEAE-4E08-A428-2ADA12D2FE2B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243FB-1B20-44AE-80D6-BFFAE28C2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13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FA81FD-E261-4382-8015-6F63E88155F9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 dirty="0"/>
              <a:t>Для смены шаблона на другой вид необходимо: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- щелкнуть правой кнопкой мыши на пустое место в слайде</a:t>
            </a:r>
            <a:br>
              <a:rPr lang="ru-RU" altLang="ru-RU" dirty="0"/>
            </a:br>
            <a:r>
              <a:rPr lang="ru-RU" altLang="ru-RU" dirty="0"/>
              <a:t>- выбрать пункт «оформление слайда»</a:t>
            </a:r>
            <a:br>
              <a:rPr lang="ru-RU" altLang="ru-RU" dirty="0"/>
            </a:br>
            <a:r>
              <a:rPr lang="ru-RU" altLang="ru-RU" dirty="0"/>
              <a:t>- выбрать справа пункт «шаблоны презентации»</a:t>
            </a:r>
            <a:br>
              <a:rPr lang="ru-RU" altLang="ru-RU" dirty="0"/>
            </a:br>
            <a:r>
              <a:rPr lang="ru-RU" altLang="ru-RU" dirty="0"/>
              <a:t>- из 5 вариантов «используется в данной презентации» выбрать нужный</a:t>
            </a:r>
          </a:p>
          <a:p>
            <a:pPr eaLnBrk="1" hangingPunct="1"/>
            <a:r>
              <a:rPr lang="ru-RU" altLang="ru-RU" dirty="0"/>
              <a:t>- щелкнуть по нему правой кнопкой мыши и выбрать 1 из 3х вариантов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535973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FA81FD-E261-4382-8015-6F63E88155F9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 dirty="0"/>
              <a:t>Для смены шаблона на другой вид необходимо: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- щелкнуть правой кнопкой мыши на пустое место в слайде</a:t>
            </a:r>
            <a:br>
              <a:rPr lang="ru-RU" altLang="ru-RU" dirty="0"/>
            </a:br>
            <a:r>
              <a:rPr lang="ru-RU" altLang="ru-RU" dirty="0"/>
              <a:t>- выбрать пункт «оформление слайда»</a:t>
            </a:r>
            <a:br>
              <a:rPr lang="ru-RU" altLang="ru-RU" dirty="0"/>
            </a:br>
            <a:r>
              <a:rPr lang="ru-RU" altLang="ru-RU" dirty="0"/>
              <a:t>- выбрать справа пункт «шаблоны презентации»</a:t>
            </a:r>
            <a:br>
              <a:rPr lang="ru-RU" altLang="ru-RU" dirty="0"/>
            </a:br>
            <a:r>
              <a:rPr lang="ru-RU" altLang="ru-RU" dirty="0"/>
              <a:t>- из 5 вариантов «используется в данной презентации» выбрать нужный</a:t>
            </a:r>
          </a:p>
          <a:p>
            <a:pPr eaLnBrk="1" hangingPunct="1"/>
            <a:r>
              <a:rPr lang="ru-RU" altLang="ru-RU" dirty="0"/>
              <a:t>- щелкнуть по нему правой кнопкой мыши и выбрать 1 из 3х вариантов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736909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FA81FD-E261-4382-8015-6F63E88155F9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 dirty="0"/>
              <a:t>Для смены шаблона на другой вид необходимо: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- щелкнуть правой кнопкой мыши на пустое место в слайде</a:t>
            </a:r>
            <a:br>
              <a:rPr lang="ru-RU" altLang="ru-RU" dirty="0"/>
            </a:br>
            <a:r>
              <a:rPr lang="ru-RU" altLang="ru-RU" dirty="0"/>
              <a:t>- выбрать пункт «оформление слайда»</a:t>
            </a:r>
            <a:br>
              <a:rPr lang="ru-RU" altLang="ru-RU" dirty="0"/>
            </a:br>
            <a:r>
              <a:rPr lang="ru-RU" altLang="ru-RU" dirty="0"/>
              <a:t>- выбрать справа пункт «шаблоны презентации»</a:t>
            </a:r>
            <a:br>
              <a:rPr lang="ru-RU" altLang="ru-RU" dirty="0"/>
            </a:br>
            <a:r>
              <a:rPr lang="ru-RU" altLang="ru-RU" dirty="0"/>
              <a:t>- из 5 вариантов «используется в данной презентации» выбрать нужный</a:t>
            </a:r>
          </a:p>
          <a:p>
            <a:pPr eaLnBrk="1" hangingPunct="1"/>
            <a:r>
              <a:rPr lang="ru-RU" altLang="ru-RU" dirty="0"/>
              <a:t>- щелкнуть по нему правой кнопкой мыши и выбрать 1 из 3х вариантов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420441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FA81FD-E261-4382-8015-6F63E88155F9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 dirty="0"/>
              <a:t>Для смены шаблона на другой вид необходимо: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- щелкнуть правой кнопкой мыши на пустое место в слайде</a:t>
            </a:r>
            <a:br>
              <a:rPr lang="ru-RU" altLang="ru-RU" dirty="0"/>
            </a:br>
            <a:r>
              <a:rPr lang="ru-RU" altLang="ru-RU" dirty="0"/>
              <a:t>- выбрать пункт «оформление слайда»</a:t>
            </a:r>
            <a:br>
              <a:rPr lang="ru-RU" altLang="ru-RU" dirty="0"/>
            </a:br>
            <a:r>
              <a:rPr lang="ru-RU" altLang="ru-RU" dirty="0"/>
              <a:t>- выбрать справа пункт «шаблоны презентации»</a:t>
            </a:r>
            <a:br>
              <a:rPr lang="ru-RU" altLang="ru-RU" dirty="0"/>
            </a:br>
            <a:r>
              <a:rPr lang="ru-RU" altLang="ru-RU" dirty="0"/>
              <a:t>- из 5 вариантов «используется в данной презентации» выбрать нужный</a:t>
            </a:r>
          </a:p>
          <a:p>
            <a:pPr eaLnBrk="1" hangingPunct="1"/>
            <a:r>
              <a:rPr lang="ru-RU" altLang="ru-RU" dirty="0"/>
              <a:t>- щелкнуть по нему правой кнопкой мыши и выбрать 1 из 3х вариантов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1891013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FA81FD-E261-4382-8015-6F63E88155F9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 dirty="0"/>
              <a:t>Для смены шаблона на другой вид необходимо: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- щелкнуть правой кнопкой мыши на пустое место в слайде</a:t>
            </a:r>
            <a:br>
              <a:rPr lang="ru-RU" altLang="ru-RU" dirty="0"/>
            </a:br>
            <a:r>
              <a:rPr lang="ru-RU" altLang="ru-RU" dirty="0"/>
              <a:t>- выбрать пункт «оформление слайда»</a:t>
            </a:r>
            <a:br>
              <a:rPr lang="ru-RU" altLang="ru-RU" dirty="0"/>
            </a:br>
            <a:r>
              <a:rPr lang="ru-RU" altLang="ru-RU" dirty="0"/>
              <a:t>- выбрать справа пункт «шаблоны презентации»</a:t>
            </a:r>
            <a:br>
              <a:rPr lang="ru-RU" altLang="ru-RU" dirty="0"/>
            </a:br>
            <a:r>
              <a:rPr lang="ru-RU" altLang="ru-RU" dirty="0"/>
              <a:t>- из 5 вариантов «используется в данной презентации» выбрать нужный</a:t>
            </a:r>
          </a:p>
          <a:p>
            <a:pPr eaLnBrk="1" hangingPunct="1"/>
            <a:r>
              <a:rPr lang="ru-RU" altLang="ru-RU" dirty="0"/>
              <a:t>- щелкнуть по нему правой кнопкой мыши и выбрать 1 из 3х вариантов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744498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FA81FD-E261-4382-8015-6F63E88155F9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26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 dirty="0"/>
              <a:t>Для смены шаблона на другой вид необходимо: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- щелкнуть правой кнопкой мыши на пустое место в слайде</a:t>
            </a:r>
            <a:br>
              <a:rPr lang="ru-RU" altLang="ru-RU" dirty="0"/>
            </a:br>
            <a:r>
              <a:rPr lang="ru-RU" altLang="ru-RU" dirty="0"/>
              <a:t>- выбрать пункт «оформление слайда»</a:t>
            </a:r>
            <a:br>
              <a:rPr lang="ru-RU" altLang="ru-RU" dirty="0"/>
            </a:br>
            <a:r>
              <a:rPr lang="ru-RU" altLang="ru-RU" dirty="0"/>
              <a:t>- выбрать справа пункт «шаблоны презентации»</a:t>
            </a:r>
            <a:br>
              <a:rPr lang="ru-RU" altLang="ru-RU" dirty="0"/>
            </a:br>
            <a:r>
              <a:rPr lang="ru-RU" altLang="ru-RU" dirty="0"/>
              <a:t>- из 5 вариантов «используется в данной презентации» выбрать нужный</a:t>
            </a:r>
          </a:p>
          <a:p>
            <a:pPr eaLnBrk="1" hangingPunct="1"/>
            <a:r>
              <a:rPr lang="ru-RU" altLang="ru-RU" dirty="0"/>
              <a:t>- щелкнуть по нему правой кнопкой мыши и выбрать 1 из 3х вариантов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168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FA81FD-E261-4382-8015-6F63E88155F9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28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 dirty="0"/>
              <a:t>Для смены шаблона на другой вид необходимо: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- щелкнуть правой кнопкой мыши на пустое место в слайде</a:t>
            </a:r>
            <a:br>
              <a:rPr lang="ru-RU" altLang="ru-RU" dirty="0"/>
            </a:br>
            <a:r>
              <a:rPr lang="ru-RU" altLang="ru-RU" dirty="0"/>
              <a:t>- выбрать пункт «оформление слайда»</a:t>
            </a:r>
            <a:br>
              <a:rPr lang="ru-RU" altLang="ru-RU" dirty="0"/>
            </a:br>
            <a:r>
              <a:rPr lang="ru-RU" altLang="ru-RU" dirty="0"/>
              <a:t>- выбрать справа пункт «шаблоны презентации»</a:t>
            </a:r>
            <a:br>
              <a:rPr lang="ru-RU" altLang="ru-RU" dirty="0"/>
            </a:br>
            <a:r>
              <a:rPr lang="ru-RU" altLang="ru-RU" dirty="0"/>
              <a:t>- из 5 вариантов «используется в данной презентации» выбрать нужный</a:t>
            </a:r>
          </a:p>
          <a:p>
            <a:pPr eaLnBrk="1" hangingPunct="1"/>
            <a:r>
              <a:rPr lang="ru-RU" altLang="ru-RU" dirty="0"/>
              <a:t>- щелкнуть по нему правой кнопкой мыши и выбрать 1 из 3х вариантов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698067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FA81FD-E261-4382-8015-6F63E88155F9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29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 dirty="0"/>
              <a:t>Для смены шаблона на другой вид необходимо: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- щелкнуть правой кнопкой мыши на пустое место в слайде</a:t>
            </a:r>
            <a:br>
              <a:rPr lang="ru-RU" altLang="ru-RU" dirty="0"/>
            </a:br>
            <a:r>
              <a:rPr lang="ru-RU" altLang="ru-RU" dirty="0"/>
              <a:t>- выбрать пункт «оформление слайда»</a:t>
            </a:r>
            <a:br>
              <a:rPr lang="ru-RU" altLang="ru-RU" dirty="0"/>
            </a:br>
            <a:r>
              <a:rPr lang="ru-RU" altLang="ru-RU" dirty="0"/>
              <a:t>- выбрать справа пункт «шаблоны презентации»</a:t>
            </a:r>
            <a:br>
              <a:rPr lang="ru-RU" altLang="ru-RU" dirty="0"/>
            </a:br>
            <a:r>
              <a:rPr lang="ru-RU" altLang="ru-RU" dirty="0"/>
              <a:t>- из 5 вариантов «используется в данной презентации» выбрать нужный</a:t>
            </a:r>
          </a:p>
          <a:p>
            <a:pPr eaLnBrk="1" hangingPunct="1"/>
            <a:r>
              <a:rPr lang="ru-RU" altLang="ru-RU" dirty="0"/>
              <a:t>- щелкнуть по нему правой кнопкой мыши и выбрать 1 из 3х вариантов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199354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FA81FD-E261-4382-8015-6F63E88155F9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30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 dirty="0"/>
              <a:t>Для смены шаблона на другой вид необходимо: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- щелкнуть правой кнопкой мыши на пустое место в слайде</a:t>
            </a:r>
            <a:br>
              <a:rPr lang="ru-RU" altLang="ru-RU" dirty="0"/>
            </a:br>
            <a:r>
              <a:rPr lang="ru-RU" altLang="ru-RU" dirty="0"/>
              <a:t>- выбрать пункт «оформление слайда»</a:t>
            </a:r>
            <a:br>
              <a:rPr lang="ru-RU" altLang="ru-RU" dirty="0"/>
            </a:br>
            <a:r>
              <a:rPr lang="ru-RU" altLang="ru-RU" dirty="0"/>
              <a:t>- выбрать справа пункт «шаблоны презентации»</a:t>
            </a:r>
            <a:br>
              <a:rPr lang="ru-RU" altLang="ru-RU" dirty="0"/>
            </a:br>
            <a:r>
              <a:rPr lang="ru-RU" altLang="ru-RU" dirty="0"/>
              <a:t>- из 5 вариантов «используется в данной презентации» выбрать нужный</a:t>
            </a:r>
          </a:p>
          <a:p>
            <a:pPr eaLnBrk="1" hangingPunct="1"/>
            <a:r>
              <a:rPr lang="ru-RU" altLang="ru-RU" dirty="0"/>
              <a:t>- щелкнуть по нему правой кнопкой мыши и выбрать 1 из 3х вариантов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2912036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FA81FD-E261-4382-8015-6F63E88155F9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40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 dirty="0"/>
              <a:t>Для смены шаблона на другой вид необходимо: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- щелкнуть правой кнопкой мыши на пустое место в слайде</a:t>
            </a:r>
            <a:br>
              <a:rPr lang="ru-RU" altLang="ru-RU" dirty="0"/>
            </a:br>
            <a:r>
              <a:rPr lang="ru-RU" altLang="ru-RU" dirty="0"/>
              <a:t>- выбрать пункт «оформление слайда»</a:t>
            </a:r>
            <a:br>
              <a:rPr lang="ru-RU" altLang="ru-RU" dirty="0"/>
            </a:br>
            <a:r>
              <a:rPr lang="ru-RU" altLang="ru-RU" dirty="0"/>
              <a:t>- выбрать справа пункт «шаблоны презентации»</a:t>
            </a:r>
            <a:br>
              <a:rPr lang="ru-RU" altLang="ru-RU" dirty="0"/>
            </a:br>
            <a:r>
              <a:rPr lang="ru-RU" altLang="ru-RU" dirty="0"/>
              <a:t>- из 5 вариантов «используется в данной презентации» выбрать нужный</a:t>
            </a:r>
          </a:p>
          <a:p>
            <a:pPr eaLnBrk="1" hangingPunct="1"/>
            <a:r>
              <a:rPr lang="ru-RU" altLang="ru-RU" dirty="0"/>
              <a:t>- щелкнуть по нему правой кнопкой мыши и выбрать 1 из 3х вариантов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57566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FA81FD-E261-4382-8015-6F63E88155F9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 dirty="0"/>
              <a:t>Для смены шаблона на другой вид необходимо: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- щелкнуть правой кнопкой мыши на пустое место в слайде</a:t>
            </a:r>
            <a:br>
              <a:rPr lang="ru-RU" altLang="ru-RU" dirty="0"/>
            </a:br>
            <a:r>
              <a:rPr lang="ru-RU" altLang="ru-RU" dirty="0"/>
              <a:t>- выбрать пункт «оформление слайда»</a:t>
            </a:r>
            <a:br>
              <a:rPr lang="ru-RU" altLang="ru-RU" dirty="0"/>
            </a:br>
            <a:r>
              <a:rPr lang="ru-RU" altLang="ru-RU" dirty="0"/>
              <a:t>- выбрать справа пункт «шаблоны презентации»</a:t>
            </a:r>
            <a:br>
              <a:rPr lang="ru-RU" altLang="ru-RU" dirty="0"/>
            </a:br>
            <a:r>
              <a:rPr lang="ru-RU" altLang="ru-RU" dirty="0"/>
              <a:t>- из 5 вариантов «используется в данной презентации» выбрать нужный</a:t>
            </a:r>
          </a:p>
          <a:p>
            <a:pPr eaLnBrk="1" hangingPunct="1"/>
            <a:r>
              <a:rPr lang="ru-RU" altLang="ru-RU" dirty="0"/>
              <a:t>- щелкнуть по нему правой кнопкой мыши и выбрать 1 из 3х вариантов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29271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FA81FD-E261-4382-8015-6F63E88155F9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 dirty="0"/>
              <a:t>Для смены шаблона на другой вид необходимо: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- щелкнуть правой кнопкой мыши на пустое место в слайде</a:t>
            </a:r>
            <a:br>
              <a:rPr lang="ru-RU" altLang="ru-RU" dirty="0"/>
            </a:br>
            <a:r>
              <a:rPr lang="ru-RU" altLang="ru-RU" dirty="0"/>
              <a:t>- выбрать пункт «оформление слайда»</a:t>
            </a:r>
            <a:br>
              <a:rPr lang="ru-RU" altLang="ru-RU" dirty="0"/>
            </a:br>
            <a:r>
              <a:rPr lang="ru-RU" altLang="ru-RU" dirty="0"/>
              <a:t>- выбрать справа пункт «шаблоны презентации»</a:t>
            </a:r>
            <a:br>
              <a:rPr lang="ru-RU" altLang="ru-RU" dirty="0"/>
            </a:br>
            <a:r>
              <a:rPr lang="ru-RU" altLang="ru-RU" dirty="0"/>
              <a:t>- из 5 вариантов «используется в данной презентации» выбрать нужный</a:t>
            </a:r>
          </a:p>
          <a:p>
            <a:pPr eaLnBrk="1" hangingPunct="1"/>
            <a:r>
              <a:rPr lang="ru-RU" altLang="ru-RU" dirty="0"/>
              <a:t>- щелкнуть по нему правой кнопкой мыши и выбрать 1 из 3х вариантов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1666233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FA81FD-E261-4382-8015-6F63E88155F9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 dirty="0"/>
              <a:t>Для смены шаблона на другой вид необходимо: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- щелкнуть правой кнопкой мыши на пустое место в слайде</a:t>
            </a:r>
            <a:br>
              <a:rPr lang="ru-RU" altLang="ru-RU" dirty="0"/>
            </a:br>
            <a:r>
              <a:rPr lang="ru-RU" altLang="ru-RU" dirty="0"/>
              <a:t>- выбрать пункт «оформление слайда»</a:t>
            </a:r>
            <a:br>
              <a:rPr lang="ru-RU" altLang="ru-RU" dirty="0"/>
            </a:br>
            <a:r>
              <a:rPr lang="ru-RU" altLang="ru-RU" dirty="0"/>
              <a:t>- выбрать справа пункт «шаблоны презентации»</a:t>
            </a:r>
            <a:br>
              <a:rPr lang="ru-RU" altLang="ru-RU" dirty="0"/>
            </a:br>
            <a:r>
              <a:rPr lang="ru-RU" altLang="ru-RU" dirty="0"/>
              <a:t>- из 5 вариантов «используется в данной презентации» выбрать нужный</a:t>
            </a:r>
          </a:p>
          <a:p>
            <a:pPr eaLnBrk="1" hangingPunct="1"/>
            <a:r>
              <a:rPr lang="ru-RU" altLang="ru-RU" dirty="0"/>
              <a:t>- щелкнуть по нему правой кнопкой мыши и выбрать 1 из 3х вариантов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123642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FA81FD-E261-4382-8015-6F63E88155F9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 dirty="0"/>
              <a:t>Для смены шаблона на другой вид необходимо: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- щелкнуть правой кнопкой мыши на пустое место в слайде</a:t>
            </a:r>
            <a:br>
              <a:rPr lang="ru-RU" altLang="ru-RU" dirty="0"/>
            </a:br>
            <a:r>
              <a:rPr lang="ru-RU" altLang="ru-RU" dirty="0"/>
              <a:t>- выбрать пункт «оформление слайда»</a:t>
            </a:r>
            <a:br>
              <a:rPr lang="ru-RU" altLang="ru-RU" dirty="0"/>
            </a:br>
            <a:r>
              <a:rPr lang="ru-RU" altLang="ru-RU" dirty="0"/>
              <a:t>- выбрать справа пункт «шаблоны презентации»</a:t>
            </a:r>
            <a:br>
              <a:rPr lang="ru-RU" altLang="ru-RU" dirty="0"/>
            </a:br>
            <a:r>
              <a:rPr lang="ru-RU" altLang="ru-RU" dirty="0"/>
              <a:t>- из 5 вариантов «используется в данной презентации» выбрать нужный</a:t>
            </a:r>
          </a:p>
          <a:p>
            <a:pPr eaLnBrk="1" hangingPunct="1"/>
            <a:r>
              <a:rPr lang="ru-RU" altLang="ru-RU" dirty="0"/>
              <a:t>- щелкнуть по нему правой кнопкой мыши и выбрать 1 из 3х вариантов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26899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FA81FD-E261-4382-8015-6F63E88155F9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 dirty="0"/>
              <a:t>Для смены шаблона на другой вид необходимо: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- щелкнуть правой кнопкой мыши на пустое место в слайде</a:t>
            </a:r>
            <a:br>
              <a:rPr lang="ru-RU" altLang="ru-RU" dirty="0"/>
            </a:br>
            <a:r>
              <a:rPr lang="ru-RU" altLang="ru-RU" dirty="0"/>
              <a:t>- выбрать пункт «оформление слайда»</a:t>
            </a:r>
            <a:br>
              <a:rPr lang="ru-RU" altLang="ru-RU" dirty="0"/>
            </a:br>
            <a:r>
              <a:rPr lang="ru-RU" altLang="ru-RU" dirty="0"/>
              <a:t>- выбрать справа пункт «шаблоны презентации»</a:t>
            </a:r>
            <a:br>
              <a:rPr lang="ru-RU" altLang="ru-RU" dirty="0"/>
            </a:br>
            <a:r>
              <a:rPr lang="ru-RU" altLang="ru-RU" dirty="0"/>
              <a:t>- из 5 вариантов «используется в данной презентации» выбрать нужный</a:t>
            </a:r>
          </a:p>
          <a:p>
            <a:pPr eaLnBrk="1" hangingPunct="1"/>
            <a:r>
              <a:rPr lang="ru-RU" altLang="ru-RU" dirty="0"/>
              <a:t>- щелкнуть по нему правой кнопкой мыши и выбрать 1 из 3х вариантов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39151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FA81FD-E261-4382-8015-6F63E88155F9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 dirty="0"/>
              <a:t>Для смены шаблона на другой вид необходимо: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- щелкнуть правой кнопкой мыши на пустое место в слайде</a:t>
            </a:r>
            <a:br>
              <a:rPr lang="ru-RU" altLang="ru-RU" dirty="0"/>
            </a:br>
            <a:r>
              <a:rPr lang="ru-RU" altLang="ru-RU" dirty="0"/>
              <a:t>- выбрать пункт «оформление слайда»</a:t>
            </a:r>
            <a:br>
              <a:rPr lang="ru-RU" altLang="ru-RU" dirty="0"/>
            </a:br>
            <a:r>
              <a:rPr lang="ru-RU" altLang="ru-RU" dirty="0"/>
              <a:t>- выбрать справа пункт «шаблоны презентации»</a:t>
            </a:r>
            <a:br>
              <a:rPr lang="ru-RU" altLang="ru-RU" dirty="0"/>
            </a:br>
            <a:r>
              <a:rPr lang="ru-RU" altLang="ru-RU" dirty="0"/>
              <a:t>- из 5 вариантов «используется в данной презентации» выбрать нужный</a:t>
            </a:r>
          </a:p>
          <a:p>
            <a:pPr eaLnBrk="1" hangingPunct="1"/>
            <a:r>
              <a:rPr lang="ru-RU" altLang="ru-RU" dirty="0"/>
              <a:t>- щелкнуть по нему правой кнопкой мыши и выбрать 1 из 3х вариантов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723644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FA81FD-E261-4382-8015-6F63E88155F9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 dirty="0"/>
              <a:t>Для смены шаблона на другой вид необходимо: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- щелкнуть правой кнопкой мыши на пустое место в слайде</a:t>
            </a:r>
            <a:br>
              <a:rPr lang="ru-RU" altLang="ru-RU" dirty="0"/>
            </a:br>
            <a:r>
              <a:rPr lang="ru-RU" altLang="ru-RU" dirty="0"/>
              <a:t>- выбрать пункт «оформление слайда»</a:t>
            </a:r>
            <a:br>
              <a:rPr lang="ru-RU" altLang="ru-RU" dirty="0"/>
            </a:br>
            <a:r>
              <a:rPr lang="ru-RU" altLang="ru-RU" dirty="0"/>
              <a:t>- выбрать справа пункт «шаблоны презентации»</a:t>
            </a:r>
            <a:br>
              <a:rPr lang="ru-RU" altLang="ru-RU" dirty="0"/>
            </a:br>
            <a:r>
              <a:rPr lang="ru-RU" altLang="ru-RU" dirty="0"/>
              <a:t>- из 5 вариантов «используется в данной презентации» выбрать нужный</a:t>
            </a:r>
          </a:p>
          <a:p>
            <a:pPr eaLnBrk="1" hangingPunct="1"/>
            <a:r>
              <a:rPr lang="ru-RU" altLang="ru-RU" dirty="0"/>
              <a:t>- щелкнуть по нему правой кнопкой мыши и выбрать 1 из 3х вариантов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1305636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FA81FD-E261-4382-8015-6F63E88155F9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 dirty="0"/>
              <a:t>Для смены шаблона на другой вид необходимо:</a:t>
            </a: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>- щелкнуть правой кнопкой мыши на пустое место в слайде</a:t>
            </a:r>
            <a:br>
              <a:rPr lang="ru-RU" altLang="ru-RU" dirty="0"/>
            </a:br>
            <a:r>
              <a:rPr lang="ru-RU" altLang="ru-RU" dirty="0"/>
              <a:t>- выбрать пункт «оформление слайда»</a:t>
            </a:r>
            <a:br>
              <a:rPr lang="ru-RU" altLang="ru-RU" dirty="0"/>
            </a:br>
            <a:r>
              <a:rPr lang="ru-RU" altLang="ru-RU" dirty="0"/>
              <a:t>- выбрать справа пункт «шаблоны презентации»</a:t>
            </a:r>
            <a:br>
              <a:rPr lang="ru-RU" altLang="ru-RU" dirty="0"/>
            </a:br>
            <a:r>
              <a:rPr lang="ru-RU" altLang="ru-RU" dirty="0"/>
              <a:t>- из 5 вариантов «используется в данной презентации» выбрать нужный</a:t>
            </a:r>
          </a:p>
          <a:p>
            <a:pPr eaLnBrk="1" hangingPunct="1"/>
            <a:r>
              <a:rPr lang="ru-RU" altLang="ru-RU" dirty="0"/>
              <a:t>- щелкнуть по нему правой кнопкой мыши и выбрать 1 из 3х вариантов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423603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FDE6-0B3D-49E7-B42C-8BFB87A9B698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0671-BAC3-44FF-BD75-875C5079D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3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FDE6-0B3D-49E7-B42C-8BFB87A9B698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0671-BAC3-44FF-BD75-875C5079D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5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FDE6-0B3D-49E7-B42C-8BFB87A9B698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0671-BAC3-44FF-BD75-875C5079D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17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auto">
          <a:xfrm>
            <a:off x="1007533" y="0"/>
            <a:ext cx="0" cy="6858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 sz="1800"/>
          </a:p>
        </p:txBody>
      </p:sp>
      <p:pic>
        <p:nvPicPr>
          <p:cNvPr id="3" name="Picture 11" descr="use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4" y="1"/>
            <a:ext cx="172508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1C_ред-елло_Лого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4" y="-11112"/>
            <a:ext cx="172720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12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FDE6-0B3D-49E7-B42C-8BFB87A9B698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0671-BAC3-44FF-BD75-875C5079D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FDE6-0B3D-49E7-B42C-8BFB87A9B698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0671-BAC3-44FF-BD75-875C5079D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11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FDE6-0B3D-49E7-B42C-8BFB87A9B698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0671-BAC3-44FF-BD75-875C5079D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02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FDE6-0B3D-49E7-B42C-8BFB87A9B698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0671-BAC3-44FF-BD75-875C5079D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2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FDE6-0B3D-49E7-B42C-8BFB87A9B698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0671-BAC3-44FF-BD75-875C5079D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63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FDE6-0B3D-49E7-B42C-8BFB87A9B698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0671-BAC3-44FF-BD75-875C5079D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7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FDE6-0B3D-49E7-B42C-8BFB87A9B698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0671-BAC3-44FF-BD75-875C5079D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FDE6-0B3D-49E7-B42C-8BFB87A9B698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0671-BAC3-44FF-BD75-875C5079D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32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3FDE6-0B3D-49E7-B42C-8BFB87A9B698}" type="datetimeFigureOut">
              <a:rPr lang="ru-RU" smtClean="0"/>
              <a:t>19.01.2022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E0671-BAC3-44FF-BD75-875C5079D8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sol@umsol.ru" TargetMode="External"/><Relationship Id="rId5" Type="http://schemas.openxmlformats.org/officeDocument/2006/relationships/hyperlink" Target="https://umsol.ru/" TargetMode="Externa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sol@umsol.ru" TargetMode="External"/><Relationship Id="rId5" Type="http://schemas.openxmlformats.org/officeDocument/2006/relationships/hyperlink" Target="https://umsol.ru/" TargetMode="External"/><Relationship Id="rId4" Type="http://schemas.openxmlformats.org/officeDocument/2006/relationships/image" Target="../media/image4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13"/>
          <p:cNvSpPr>
            <a:spLocks noChangeShapeType="1"/>
          </p:cNvSpPr>
          <p:nvPr/>
        </p:nvSpPr>
        <p:spPr bwMode="auto">
          <a:xfrm>
            <a:off x="2279650" y="3265488"/>
            <a:ext cx="6121400" cy="0"/>
          </a:xfrm>
          <a:prstGeom prst="line">
            <a:avLst/>
          </a:prstGeom>
          <a:noFill/>
          <a:ln w="127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2171700" y="2023008"/>
            <a:ext cx="8064500" cy="21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 algn="l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 algn="l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3600" kern="700" dirty="0"/>
              <a:t>"1С:Управление ритуальными услугами" – новые функциональные возможности"</a:t>
            </a:r>
            <a:endParaRPr lang="ru-RU" altLang="ru-RU" sz="3200" kern="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15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13"/>
          <p:cNvSpPr>
            <a:spLocks noChangeShapeType="1"/>
          </p:cNvSpPr>
          <p:nvPr/>
        </p:nvSpPr>
        <p:spPr bwMode="auto">
          <a:xfrm>
            <a:off x="2279650" y="3265488"/>
            <a:ext cx="6121400" cy="0"/>
          </a:xfrm>
          <a:prstGeom prst="line">
            <a:avLst/>
          </a:prstGeom>
          <a:noFill/>
          <a:ln w="127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792480" y="2023008"/>
            <a:ext cx="10792642" cy="21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 algn="l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 algn="l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400" kern="700" dirty="0" smtClean="0"/>
              <a:t>                          ОТРАСЛЕВОЙ </a:t>
            </a:r>
            <a:r>
              <a:rPr lang="ru-RU" altLang="ru-RU" sz="2400" kern="700" dirty="0"/>
              <a:t>ФУНКЦИОНАЛ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ru-RU" sz="2400" kern="700" dirty="0" smtClean="0"/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ru-RU" sz="2400" kern="700" dirty="0"/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Century Gothic" pitchFamily="34" charset="0"/>
                <a:cs typeface="+mn-cs"/>
              </a:rPr>
              <a:t>Регистрации </a:t>
            </a:r>
            <a:r>
              <a:rPr lang="ru-RU" altLang="ru-RU" sz="2400" dirty="0">
                <a:solidFill>
                  <a:schemeClr val="tx1"/>
                </a:solidFill>
                <a:latin typeface="Century Gothic" pitchFamily="34" charset="0"/>
                <a:cs typeface="+mn-cs"/>
              </a:rPr>
              <a:t>заявок на выезд </a:t>
            </a:r>
            <a:r>
              <a:rPr lang="ru-RU" altLang="ru-RU" sz="2400" dirty="0">
                <a:solidFill>
                  <a:schemeClr val="tx1"/>
                </a:solidFill>
                <a:latin typeface="Century Gothic" pitchFamily="34" charset="0"/>
                <a:cs typeface="+mn-cs"/>
              </a:rPr>
              <a:t>агента;</a:t>
            </a:r>
            <a:endParaRPr lang="ru-RU" altLang="ru-RU" sz="2400" dirty="0">
              <a:solidFill>
                <a:schemeClr val="tx1"/>
              </a:solidFill>
              <a:latin typeface="Century Gothic" pitchFamily="34" charset="0"/>
              <a:cs typeface="+mn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Century Gothic" pitchFamily="34" charset="0"/>
                <a:cs typeface="+mn-cs"/>
              </a:rPr>
              <a:t>Оформление заказа на ритуальные </a:t>
            </a:r>
            <a:r>
              <a:rPr lang="ru-RU" altLang="ru-RU" sz="2400" dirty="0">
                <a:solidFill>
                  <a:schemeClr val="tx1"/>
                </a:solidFill>
                <a:latin typeface="Century Gothic" pitchFamily="34" charset="0"/>
                <a:cs typeface="+mn-cs"/>
              </a:rPr>
              <a:t>услуги;</a:t>
            </a:r>
            <a:endParaRPr lang="ru-RU" altLang="ru-RU" sz="2400" dirty="0">
              <a:solidFill>
                <a:schemeClr val="tx1"/>
              </a:solidFill>
              <a:latin typeface="Century Gothic" pitchFamily="34" charset="0"/>
              <a:cs typeface="+mn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Century Gothic" pitchFamily="34" charset="0"/>
                <a:cs typeface="+mn-cs"/>
              </a:rPr>
              <a:t>Оформление заказа на производство и установку </a:t>
            </a:r>
            <a:r>
              <a:rPr lang="ru-RU" altLang="ru-RU" sz="2400" dirty="0">
                <a:solidFill>
                  <a:schemeClr val="tx1"/>
                </a:solidFill>
                <a:latin typeface="Century Gothic" pitchFamily="34" charset="0"/>
                <a:cs typeface="+mn-cs"/>
              </a:rPr>
              <a:t>памятника;</a:t>
            </a:r>
            <a:endParaRPr lang="ru-RU" altLang="ru-RU" sz="2400" dirty="0">
              <a:solidFill>
                <a:schemeClr val="tx1"/>
              </a:solidFill>
              <a:latin typeface="Century Gothic" pitchFamily="34" charset="0"/>
              <a:cs typeface="+mn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Century Gothic" pitchFamily="34" charset="0"/>
                <a:cs typeface="+mn-cs"/>
              </a:rPr>
              <a:t>Оформление заказа на уход за местом </a:t>
            </a:r>
            <a:r>
              <a:rPr lang="ru-RU" altLang="ru-RU" sz="2400" dirty="0">
                <a:solidFill>
                  <a:schemeClr val="tx1"/>
                </a:solidFill>
                <a:latin typeface="Century Gothic" pitchFamily="34" charset="0"/>
                <a:cs typeface="+mn-cs"/>
              </a:rPr>
              <a:t>захоронения;</a:t>
            </a:r>
            <a:endParaRPr lang="ru-RU" altLang="ru-RU" sz="2400" dirty="0">
              <a:solidFill>
                <a:schemeClr val="tx1"/>
              </a:solidFill>
              <a:latin typeface="Century Gothic" pitchFamily="34" charset="0"/>
              <a:cs typeface="+mn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Century Gothic" pitchFamily="34" charset="0"/>
                <a:cs typeface="+mn-cs"/>
              </a:rPr>
              <a:t>Учет и планирование загрузки </a:t>
            </a:r>
            <a:r>
              <a:rPr lang="ru-RU" altLang="ru-RU" sz="2400" dirty="0">
                <a:solidFill>
                  <a:schemeClr val="tx1"/>
                </a:solidFill>
                <a:latin typeface="Century Gothic" pitchFamily="34" charset="0"/>
                <a:cs typeface="+mn-cs"/>
              </a:rPr>
              <a:t>автотранспорта;</a:t>
            </a:r>
            <a:endParaRPr lang="ru-RU" altLang="ru-RU" sz="2400" dirty="0">
              <a:solidFill>
                <a:schemeClr val="tx1"/>
              </a:solidFill>
              <a:latin typeface="Century Gothic" pitchFamily="34" charset="0"/>
              <a:cs typeface="+mn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Century Gothic" pitchFamily="34" charset="0"/>
                <a:cs typeface="+mn-cs"/>
              </a:rPr>
              <a:t>Планирование загрузки сотрудников, залов прощаний  и прочих ресурсов </a:t>
            </a:r>
            <a:r>
              <a:rPr lang="ru-RU" altLang="ru-RU" sz="2400" dirty="0">
                <a:solidFill>
                  <a:schemeClr val="tx1"/>
                </a:solidFill>
                <a:latin typeface="Century Gothic" pitchFamily="34" charset="0"/>
                <a:cs typeface="+mn-cs"/>
              </a:rPr>
              <a:t>организации;</a:t>
            </a:r>
            <a:endParaRPr lang="ru-RU" altLang="ru-RU" sz="2400" dirty="0">
              <a:solidFill>
                <a:schemeClr val="tx1"/>
              </a:solidFill>
              <a:latin typeface="Century Gothic" pitchFamily="34" charset="0"/>
              <a:cs typeface="+mn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Century Gothic" pitchFamily="34" charset="0"/>
                <a:cs typeface="+mn-cs"/>
              </a:rPr>
              <a:t>Учет прижизненных договоров на ритуальные </a:t>
            </a:r>
            <a:r>
              <a:rPr lang="ru-RU" altLang="ru-RU" sz="2400" dirty="0">
                <a:solidFill>
                  <a:schemeClr val="tx1"/>
                </a:solidFill>
                <a:latin typeface="Century Gothic" pitchFamily="34" charset="0"/>
                <a:cs typeface="+mn-cs"/>
              </a:rPr>
              <a:t>услуги;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Century Gothic" pitchFamily="34" charset="0"/>
                <a:cs typeface="+mn-cs"/>
              </a:rPr>
              <a:t>Книга регистрации захоронений;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Century Gothic" pitchFamily="34" charset="0"/>
                <a:cs typeface="+mn-cs"/>
              </a:rPr>
              <a:t>Отчеты.</a:t>
            </a:r>
            <a:endParaRPr lang="ru-RU" altLang="ru-RU" sz="2400" dirty="0">
              <a:solidFill>
                <a:schemeClr val="tx1"/>
              </a:solidFill>
              <a:latin typeface="Century Gothic" pitchFamily="34" charset="0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31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567608" y="388640"/>
            <a:ext cx="6781800" cy="66409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dirty="0">
                <a:solidFill>
                  <a:schemeClr val="tx1"/>
                </a:solidFill>
              </a:rPr>
              <a:t>БИЗНЕС-ПРОЦЕССЫ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75521" y="2130822"/>
            <a:ext cx="2473325" cy="144016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Century Gothic" pitchFamily="34" charset="0"/>
              </a:rPr>
              <a:t>Оформление прижизненного договора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4341242" y="2636913"/>
            <a:ext cx="287338" cy="396875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27849" y="2130822"/>
            <a:ext cx="2473325" cy="144016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Century Gothic" pitchFamily="34" charset="0"/>
              </a:rPr>
              <a:t>Оформление заявки на выезд агента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7320136" y="2708921"/>
            <a:ext cx="287338" cy="396875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80176" y="2130822"/>
            <a:ext cx="2474912" cy="144016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Century Gothic" pitchFamily="34" charset="0"/>
                <a:cs typeface="Arial Unicode MS" pitchFamily="34" charset="-128"/>
              </a:rPr>
              <a:t>Оформление</a:t>
            </a:r>
            <a:r>
              <a:rPr lang="ru-RU" sz="2000" dirty="0">
                <a:solidFill>
                  <a:srgbClr val="002060"/>
                </a:solidFill>
                <a:latin typeface="Century Gothic" pitchFamily="34" charset="0"/>
              </a:rPr>
              <a:t> заказа на ритуальные услуги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10200456" y="2672086"/>
            <a:ext cx="285750" cy="396875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78660" y="4365104"/>
            <a:ext cx="2473325" cy="151216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Century Gothic" pitchFamily="34" charset="0"/>
              </a:rPr>
              <a:t>Оформление заказа на уход за местом захоронения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84032" y="4365104"/>
            <a:ext cx="2474912" cy="151216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Century Gothic" pitchFamily="34" charset="0"/>
              </a:rPr>
              <a:t>Оформление заказа на памятник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 flipH="1">
            <a:off x="6023992" y="4941169"/>
            <a:ext cx="288032" cy="36004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 flipH="1">
            <a:off x="8904312" y="4941168"/>
            <a:ext cx="288032" cy="360040"/>
          </a:xfrm>
          <a:prstGeom prst="chevr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1" y="-4354"/>
            <a:ext cx="1529043" cy="89262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753" y="73546"/>
            <a:ext cx="2095500" cy="7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13"/>
          <p:cNvSpPr>
            <a:spLocks noChangeShapeType="1"/>
          </p:cNvSpPr>
          <p:nvPr/>
        </p:nvSpPr>
        <p:spPr bwMode="auto">
          <a:xfrm>
            <a:off x="2279650" y="3265488"/>
            <a:ext cx="6121400" cy="0"/>
          </a:xfrm>
          <a:prstGeom prst="line">
            <a:avLst/>
          </a:prstGeom>
          <a:noFill/>
          <a:ln w="127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2171700" y="2023008"/>
            <a:ext cx="8064500" cy="21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 algn="l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 algn="l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 sz="3600" kern="700" dirty="0" smtClean="0"/>
              <a:t>НАЧАЛО РАБОТЫ В ПРОГРАММЕ</a:t>
            </a:r>
            <a:endParaRPr lang="ru-RU" altLang="ru-RU" sz="3200" kern="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28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13"/>
          <p:cNvSpPr>
            <a:spLocks noChangeShapeType="1"/>
          </p:cNvSpPr>
          <p:nvPr/>
        </p:nvSpPr>
        <p:spPr bwMode="auto">
          <a:xfrm>
            <a:off x="2279650" y="3265488"/>
            <a:ext cx="6121400" cy="0"/>
          </a:xfrm>
          <a:prstGeom prst="line">
            <a:avLst/>
          </a:prstGeom>
          <a:noFill/>
          <a:ln w="127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2171700" y="2023008"/>
            <a:ext cx="8064500" cy="21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 algn="l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 algn="l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3200" kern="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971" y="972051"/>
            <a:ext cx="6935651" cy="57352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29098" y="341104"/>
            <a:ext cx="39996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+mj-lt"/>
                <a:ea typeface="+mj-ea"/>
                <a:cs typeface="+mj-cs"/>
              </a:rPr>
              <a:t>НОМЕНКЛАТУРА</a:t>
            </a:r>
          </a:p>
        </p:txBody>
      </p:sp>
    </p:spTree>
    <p:extLst>
      <p:ext uri="{BB962C8B-B14F-4D97-AF65-F5344CB8AC3E}">
        <p14:creationId xmlns:p14="http://schemas.microsoft.com/office/powerpoint/2010/main" val="3849419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20" y="1161097"/>
            <a:ext cx="11839575" cy="22193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611" y="1592265"/>
            <a:ext cx="5599884" cy="46425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49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116" y="322216"/>
            <a:ext cx="6005406" cy="60916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3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1" y="152400"/>
            <a:ext cx="6068144" cy="1060450"/>
          </a:xfrm>
        </p:spPr>
        <p:txBody>
          <a:bodyPr/>
          <a:lstStyle/>
          <a:p>
            <a:r>
              <a:rPr lang="ru-RU" sz="2800" dirty="0"/>
              <a:t>ЗАЯВКА НА ВЫЕЗД АГЕНТА</a:t>
            </a:r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910534"/>
              </p:ext>
            </p:extLst>
          </p:nvPr>
        </p:nvGraphicFramePr>
        <p:xfrm>
          <a:off x="1631504" y="1397000"/>
          <a:ext cx="8964486" cy="27432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88162"/>
                <a:gridCol w="2988162"/>
                <a:gridCol w="2988162"/>
              </a:tblGrid>
              <a:tr h="37084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Контроль работы агентов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Century Gothic" pitchFamily="34" charset="0"/>
                        </a:rPr>
                        <a:t>Учёт заявок на выезд агентов 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Century Gothic" pitchFamily="34" charset="0"/>
                        </a:rPr>
                        <a:t>Печать заявок агентам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Планирование выездов агентов в зависимости от территориального расположения</a:t>
                      </a:r>
                    </a:p>
                    <a:p>
                      <a:pPr algn="ctr"/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latin typeface="Century Gothic" pitchFamily="34" charset="0"/>
                        </a:rPr>
                        <a:t>Определение эффективности источников поступления информации или рекламы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Отправка заявок по электронной почте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Оптимизация работы агентов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Сокращение затрат на рекламу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Повышение удобства работы агентов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90" name="Picture 2" descr="Окажу услуги Услуги ритуального агента. Выезд бесплатно в Омс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6" y="4254212"/>
            <a:ext cx="2592288" cy="2415148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1" y="-4354"/>
            <a:ext cx="1529043" cy="8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13"/>
          <p:cNvSpPr>
            <a:spLocks noChangeShapeType="1"/>
          </p:cNvSpPr>
          <p:nvPr/>
        </p:nvSpPr>
        <p:spPr bwMode="auto">
          <a:xfrm>
            <a:off x="2279650" y="3265488"/>
            <a:ext cx="6121400" cy="0"/>
          </a:xfrm>
          <a:prstGeom prst="line">
            <a:avLst/>
          </a:prstGeom>
          <a:noFill/>
          <a:ln w="127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2171700" y="2023008"/>
            <a:ext cx="8064500" cy="21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 algn="l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 algn="l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3200" kern="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68" y="1871254"/>
            <a:ext cx="11443063" cy="3575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7634" y="592183"/>
            <a:ext cx="4075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+mj-lt"/>
                <a:ea typeface="+mj-ea"/>
                <a:cs typeface="+mj-cs"/>
              </a:rPr>
              <a:t>ЗАЯВКА</a:t>
            </a:r>
            <a:r>
              <a:rPr lang="ru-RU" dirty="0" smtClean="0"/>
              <a:t> </a:t>
            </a:r>
            <a:r>
              <a:rPr lang="ru-RU" sz="2800" dirty="0">
                <a:latin typeface="+mj-lt"/>
                <a:ea typeface="+mj-ea"/>
                <a:cs typeface="+mj-cs"/>
              </a:rPr>
              <a:t>НА</a:t>
            </a:r>
            <a:r>
              <a:rPr lang="ru-RU" dirty="0" smtClean="0"/>
              <a:t> </a:t>
            </a:r>
            <a:r>
              <a:rPr lang="ru-RU" sz="2800" dirty="0">
                <a:latin typeface="+mj-lt"/>
                <a:ea typeface="+mj-ea"/>
                <a:cs typeface="+mj-cs"/>
              </a:rPr>
              <a:t>ВЫЕЗД</a:t>
            </a:r>
            <a:r>
              <a:rPr lang="ru-RU" dirty="0" smtClean="0"/>
              <a:t> </a:t>
            </a:r>
            <a:r>
              <a:rPr lang="ru-RU" sz="2800" dirty="0">
                <a:latin typeface="+mj-lt"/>
                <a:ea typeface="+mj-ea"/>
                <a:cs typeface="+mj-cs"/>
              </a:rPr>
              <a:t>АГЕНТА</a:t>
            </a:r>
          </a:p>
        </p:txBody>
      </p:sp>
    </p:spTree>
    <p:extLst>
      <p:ext uri="{BB962C8B-B14F-4D97-AF65-F5344CB8AC3E}">
        <p14:creationId xmlns:p14="http://schemas.microsoft.com/office/powerpoint/2010/main" val="2517527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9" y="152400"/>
            <a:ext cx="9000362" cy="1060450"/>
          </a:xfrm>
        </p:spPr>
        <p:txBody>
          <a:bodyPr/>
          <a:lstStyle/>
          <a:p>
            <a:pPr algn="ctr"/>
            <a:r>
              <a:rPr lang="ru-RU" sz="2800" dirty="0"/>
              <a:t>ЗАКАЗ </a:t>
            </a:r>
            <a:r>
              <a:rPr lang="ru-RU" sz="2800" dirty="0" smtClean="0"/>
              <a:t>НА </a:t>
            </a:r>
            <a:r>
              <a:rPr lang="ru-RU" sz="2800" dirty="0"/>
              <a:t>РИТУАЛЬНЫЕ УСЛУГИ</a:t>
            </a:r>
            <a:endParaRPr lang="ru-RU" sz="28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631504" y="1397000"/>
          <a:ext cx="8964486" cy="27432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88162"/>
                <a:gridCol w="2988162"/>
                <a:gridCol w="2988162"/>
              </a:tblGrid>
              <a:tr h="37084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Контроль выполнения заказов на услуги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Century Gothic" pitchFamily="34" charset="0"/>
                        </a:rPr>
                        <a:t>Учёт заказов на услуги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Century Gothic" pitchFamily="34" charset="0"/>
                        </a:rPr>
                        <a:t>Печать</a:t>
                      </a:r>
                      <a:r>
                        <a:rPr lang="ru-RU" sz="1800" kern="1200" baseline="0" dirty="0" smtClean="0">
                          <a:latin typeface="Century Gothic" pitchFamily="34" charset="0"/>
                        </a:rPr>
                        <a:t> формы БО13(02)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Планирование загруженности ресурсов организации (</a:t>
                      </a:r>
                      <a:r>
                        <a:rPr lang="ru-RU" sz="1800" dirty="0" smtClean="0">
                          <a:latin typeface="Century Gothic" pitchFamily="34" charset="0"/>
                        </a:rPr>
                        <a:t>бригад, залов прощания, катафалка</a:t>
                      </a:r>
                      <a:r>
                        <a:rPr lang="ru-RU" sz="1800" kern="1200" dirty="0" smtClean="0">
                          <a:latin typeface="Century Gothic" pitchFamily="34" charset="0"/>
                        </a:rPr>
                        <a:t>)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latin typeface="Century Gothic" pitchFamily="34" charset="0"/>
                        </a:rPr>
                        <a:t>Подбор атрибутики</a:t>
                      </a:r>
                      <a:r>
                        <a:rPr lang="ru-RU" sz="1800" kern="1200" baseline="0" dirty="0" smtClean="0">
                          <a:latin typeface="Century Gothic" pitchFamily="34" charset="0"/>
                        </a:rPr>
                        <a:t> и товаров, имеющихся в наличии (или на складе)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Использование справочников и классификаторов для ускоренного введения информации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Повышение качества обслуживания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Сокращение затраченного времени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Сокращения</a:t>
                      </a:r>
                      <a:r>
                        <a:rPr lang="ru-RU" sz="1800" kern="1200" baseline="0" dirty="0" smtClean="0">
                          <a:latin typeface="Century Gothic" pitchFamily="34" charset="0"/>
                        </a:rPr>
                        <a:t> количества</a:t>
                      </a:r>
                      <a:r>
                        <a:rPr lang="ru-RU" sz="1800" kern="1200" dirty="0" smtClean="0">
                          <a:latin typeface="Century Gothic" pitchFamily="34" charset="0"/>
                        </a:rPr>
                        <a:t> ошибок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879" y="152400"/>
            <a:ext cx="2095500" cy="7368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61" y="0"/>
            <a:ext cx="1466660" cy="88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13"/>
          <p:cNvSpPr>
            <a:spLocks noChangeShapeType="1"/>
          </p:cNvSpPr>
          <p:nvPr/>
        </p:nvSpPr>
        <p:spPr bwMode="auto">
          <a:xfrm>
            <a:off x="2279650" y="3265488"/>
            <a:ext cx="6121400" cy="0"/>
          </a:xfrm>
          <a:prstGeom prst="line">
            <a:avLst/>
          </a:prstGeom>
          <a:noFill/>
          <a:ln w="127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2171700" y="2023008"/>
            <a:ext cx="8064500" cy="21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 algn="l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 algn="l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3200" kern="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37" y="1524414"/>
            <a:ext cx="11059885" cy="414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2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13"/>
          <p:cNvSpPr>
            <a:spLocks noChangeShapeType="1"/>
          </p:cNvSpPr>
          <p:nvPr/>
        </p:nvSpPr>
        <p:spPr bwMode="auto">
          <a:xfrm>
            <a:off x="2279650" y="3265488"/>
            <a:ext cx="6121400" cy="0"/>
          </a:xfrm>
          <a:prstGeom prst="line">
            <a:avLst/>
          </a:prstGeom>
          <a:noFill/>
          <a:ln w="127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1971403" y="2118803"/>
            <a:ext cx="8064500" cy="21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 algn="l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 algn="l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3200" kern="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45" y="1210490"/>
            <a:ext cx="2830286" cy="4985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5211" y="1593669"/>
            <a:ext cx="343658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Чужакова Анна</a:t>
            </a:r>
          </a:p>
          <a:p>
            <a:r>
              <a:rPr lang="ru-RU" dirty="0" smtClean="0"/>
              <a:t>Руководитель отдела разработки</a:t>
            </a:r>
          </a:p>
          <a:p>
            <a:r>
              <a:rPr lang="ru-RU" dirty="0" smtClean="0"/>
              <a:t>ГК «Умные решения»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Сайт </a:t>
            </a:r>
            <a:r>
              <a:rPr lang="en-US" dirty="0" smtClean="0">
                <a:hlinkClick r:id="rId5"/>
              </a:rPr>
              <a:t>https://umsol.ru/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Эл. почта </a:t>
            </a:r>
            <a:r>
              <a:rPr lang="en-US" dirty="0" smtClean="0">
                <a:hlinkClick r:id="rId6"/>
              </a:rPr>
              <a:t>sol@umsol.ru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Телефон 8(495)514-19-90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365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625" y="152400"/>
            <a:ext cx="6624736" cy="1060450"/>
          </a:xfrm>
        </p:spPr>
        <p:txBody>
          <a:bodyPr/>
          <a:lstStyle/>
          <a:p>
            <a:pPr algn="ctr"/>
            <a:r>
              <a:rPr lang="ru-RU" sz="2800" dirty="0"/>
              <a:t>ЗАКАЗ НА ПАМЯТНИК</a:t>
            </a:r>
            <a:endParaRPr lang="ru-RU" sz="2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968833"/>
              </p:ext>
            </p:extLst>
          </p:nvPr>
        </p:nvGraphicFramePr>
        <p:xfrm>
          <a:off x="1631504" y="1397000"/>
          <a:ext cx="8964486" cy="27432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88162"/>
                <a:gridCol w="2988162"/>
                <a:gridCol w="2988162"/>
              </a:tblGrid>
              <a:tr h="37084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Контроль выполнения заказов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Century Gothic" pitchFamily="34" charset="0"/>
                        </a:rPr>
                        <a:t>Учёт заказов на производство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Century Gothic" pitchFamily="34" charset="0"/>
                        </a:rPr>
                        <a:t>Печать</a:t>
                      </a:r>
                      <a:r>
                        <a:rPr lang="ru-RU" sz="1800" kern="1200" baseline="0" dirty="0" smtClean="0">
                          <a:latin typeface="Century Gothic" pitchFamily="34" charset="0"/>
                        </a:rPr>
                        <a:t> формы БО13(01)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Автоматический расчёт стоимости заказа (кулькуляция),</a:t>
                      </a:r>
                      <a:r>
                        <a:rPr lang="ru-RU" sz="1800" kern="1200" baseline="0" dirty="0" smtClean="0">
                          <a:latin typeface="Century Gothic" pitchFamily="34" charset="0"/>
                        </a:rPr>
                        <a:t> отслеживание статуса готовности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latin typeface="Century Gothic" pitchFamily="34" charset="0"/>
                        </a:rPr>
                        <a:t>Хранение эскизов памятников и технических деталей</a:t>
                      </a:r>
                      <a:r>
                        <a:rPr lang="ru-RU" sz="1800" kern="1200" baseline="0" dirty="0" smtClean="0">
                          <a:latin typeface="Century Gothic" pitchFamily="34" charset="0"/>
                        </a:rPr>
                        <a:t> произведённых памятников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Использование справочников эпитафий и надписей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Повышение качества обслуживания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Сокращение затраченного времени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Сокращения</a:t>
                      </a:r>
                      <a:r>
                        <a:rPr lang="ru-RU" sz="1800" kern="1200" baseline="0" dirty="0" smtClean="0">
                          <a:latin typeface="Century Gothic" pitchFamily="34" charset="0"/>
                        </a:rPr>
                        <a:t> количества</a:t>
                      </a:r>
                      <a:r>
                        <a:rPr lang="ru-RU" sz="1800" kern="1200" dirty="0" smtClean="0">
                          <a:latin typeface="Century Gothic" pitchFamily="34" charset="0"/>
                        </a:rPr>
                        <a:t> ошибок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Headstone Clea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98" y="4265712"/>
            <a:ext cx="2592288" cy="2592288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879" y="152400"/>
            <a:ext cx="2095500" cy="7368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6" y="0"/>
            <a:ext cx="1438956" cy="88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13"/>
          <p:cNvSpPr>
            <a:spLocks noChangeShapeType="1"/>
          </p:cNvSpPr>
          <p:nvPr/>
        </p:nvSpPr>
        <p:spPr bwMode="auto">
          <a:xfrm>
            <a:off x="2279650" y="3265488"/>
            <a:ext cx="6121400" cy="0"/>
          </a:xfrm>
          <a:prstGeom prst="line">
            <a:avLst/>
          </a:prstGeom>
          <a:noFill/>
          <a:ln w="127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2171700" y="2023008"/>
            <a:ext cx="8064500" cy="21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 algn="l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 algn="l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3200" kern="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46" y="1333358"/>
            <a:ext cx="10984956" cy="45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4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6" y="1116150"/>
            <a:ext cx="10990217" cy="53305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748" y="125321"/>
            <a:ext cx="2095500" cy="7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01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673" y="152400"/>
            <a:ext cx="6192688" cy="1060450"/>
          </a:xfrm>
        </p:spPr>
        <p:txBody>
          <a:bodyPr/>
          <a:lstStyle/>
          <a:p>
            <a:r>
              <a:rPr lang="ru-RU" sz="2800" dirty="0"/>
              <a:t>ЗАКАЗ НА УХОД ЗА ЗАХОРОНЕНИЯМИ</a:t>
            </a:r>
            <a:endParaRPr lang="ru-RU" sz="2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656305"/>
              </p:ext>
            </p:extLst>
          </p:nvPr>
        </p:nvGraphicFramePr>
        <p:xfrm>
          <a:off x="1631504" y="1397000"/>
          <a:ext cx="8964486" cy="27432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88162"/>
                <a:gridCol w="2988162"/>
                <a:gridCol w="2988162"/>
              </a:tblGrid>
              <a:tr h="37084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Планирование работ</a:t>
                      </a:r>
                      <a:r>
                        <a:rPr lang="ru-RU" sz="1800" kern="1200" baseline="0" dirty="0" smtClean="0">
                          <a:latin typeface="Century Gothic" pitchFamily="34" charset="0"/>
                        </a:rPr>
                        <a:t> по уходу за захоронениями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Century Gothic" pitchFamily="34" charset="0"/>
                        </a:rPr>
                        <a:t>Учёт заказов на уход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entury Gothic" pitchFamily="34" charset="0"/>
                        </a:rPr>
                        <a:t>Генерация</a:t>
                      </a:r>
                      <a:r>
                        <a:rPr lang="ru-RU" baseline="0" dirty="0" smtClean="0">
                          <a:latin typeface="Century Gothic" pitchFamily="34" charset="0"/>
                        </a:rPr>
                        <a:t> заказ-нарядов для рабочих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Планирование работ на период</a:t>
                      </a:r>
                      <a:r>
                        <a:rPr lang="ru-RU" sz="1800" kern="1200" baseline="0" dirty="0" smtClean="0">
                          <a:latin typeface="Century Gothic" pitchFamily="34" charset="0"/>
                        </a:rPr>
                        <a:t> или с учётом определённых памятных дат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 smtClean="0">
                          <a:latin typeface="Century Gothic" pitchFamily="34" charset="0"/>
                        </a:rPr>
                        <a:t>Контроль загруженности</a:t>
                      </a:r>
                      <a:r>
                        <a:rPr lang="ru-RU" sz="1800" kern="1200" baseline="0" dirty="0" smtClean="0">
                          <a:latin typeface="Century Gothic" pitchFamily="34" charset="0"/>
                        </a:rPr>
                        <a:t> ресурсов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Century Gothic" pitchFamily="34" charset="0"/>
                        </a:rPr>
                        <a:t>Контроль выполнения работ, расчет зарплаты рабочим с учетом </a:t>
                      </a:r>
                      <a:r>
                        <a:rPr lang="ru-RU" sz="1800" kern="1200" dirty="0" err="1" smtClean="0">
                          <a:latin typeface="Century Gothic" pitchFamily="34" charset="0"/>
                        </a:rPr>
                        <a:t>кту</a:t>
                      </a:r>
                      <a:r>
                        <a:rPr lang="ru-RU" sz="1800" kern="1200" dirty="0" smtClean="0">
                          <a:latin typeface="Century Gothic" pitchFamily="34" charset="0"/>
                        </a:rPr>
                        <a:t>, по тарифу</a:t>
                      </a:r>
                      <a:r>
                        <a:rPr lang="ru-RU" sz="1800" kern="1200" baseline="0" dirty="0" smtClean="0">
                          <a:latin typeface="Century Gothic" pitchFamily="34" charset="0"/>
                        </a:rPr>
                        <a:t> и </a:t>
                      </a:r>
                      <a:r>
                        <a:rPr lang="ru-RU" sz="1800" kern="1200" baseline="0" dirty="0" err="1" smtClean="0">
                          <a:latin typeface="Century Gothic" pitchFamily="34" charset="0"/>
                        </a:rPr>
                        <a:t>тп</a:t>
                      </a:r>
                      <a:r>
                        <a:rPr lang="ru-RU" sz="1800" kern="1200" baseline="0" dirty="0" smtClean="0">
                          <a:latin typeface="Century Gothic" pitchFamily="34" charset="0"/>
                        </a:rPr>
                        <a:t>.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Сокращение затраченного времени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Сокращение количества ошибок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Повышение качества обслуживания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6" y="0"/>
            <a:ext cx="1438956" cy="8892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879" y="76200"/>
            <a:ext cx="2095500" cy="7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13"/>
          <p:cNvSpPr>
            <a:spLocks noChangeShapeType="1"/>
          </p:cNvSpPr>
          <p:nvPr/>
        </p:nvSpPr>
        <p:spPr bwMode="auto">
          <a:xfrm>
            <a:off x="2279650" y="3265488"/>
            <a:ext cx="6121400" cy="0"/>
          </a:xfrm>
          <a:prstGeom prst="line">
            <a:avLst/>
          </a:prstGeom>
          <a:noFill/>
          <a:ln w="127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2171700" y="2023008"/>
            <a:ext cx="8064500" cy="21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 algn="l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 algn="l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3200" kern="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630" y="1767546"/>
            <a:ext cx="10199267" cy="299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1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9" y="152400"/>
            <a:ext cx="7514803" cy="1060450"/>
          </a:xfrm>
        </p:spPr>
        <p:txBody>
          <a:bodyPr/>
          <a:lstStyle/>
          <a:p>
            <a:r>
              <a:rPr lang="ru-RU" sz="2800" dirty="0"/>
              <a:t>УЧЁТ ТРАНСПОРТА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0526" y="1922551"/>
            <a:ext cx="9676425" cy="1907651"/>
          </a:xfrm>
        </p:spPr>
        <p:txBody>
          <a:bodyPr>
            <a:normAutofit fontScale="40000" lnSpcReduction="20000"/>
          </a:bodyPr>
          <a:lstStyle/>
          <a:p>
            <a:pPr marL="109728" indent="0">
              <a:buNone/>
            </a:pPr>
            <a:r>
              <a:rPr lang="ru-RU" sz="5500" dirty="0">
                <a:latin typeface="Century Gothic" pitchFamily="34" charset="0"/>
              </a:rPr>
              <a:t>Возможности</a:t>
            </a:r>
            <a:r>
              <a:rPr lang="ru-RU" b="0" dirty="0" smtClean="0">
                <a:solidFill>
                  <a:srgbClr val="002060"/>
                </a:solidFill>
                <a:latin typeface="Century Gothic" pitchFamily="34" charset="0"/>
              </a:rPr>
              <a:t>: </a:t>
            </a:r>
            <a:endParaRPr lang="ru-RU" b="0" dirty="0">
              <a:solidFill>
                <a:srgbClr val="002060"/>
              </a:solidFill>
              <a:latin typeface="Century Gothic" pitchFamily="34" charset="0"/>
            </a:endParaRPr>
          </a:p>
          <a:p>
            <a:pPr marL="363538" lvl="2" indent="-363538">
              <a:spcAft>
                <a:spcPts val="600"/>
              </a:spcAft>
              <a:buFont typeface="Century Gothic" pitchFamily="34" charset="0"/>
              <a:buChar char="–"/>
            </a:pPr>
            <a:r>
              <a:rPr lang="ru-RU" sz="5600" dirty="0">
                <a:latin typeface="Century Gothic" pitchFamily="34" charset="0"/>
              </a:rPr>
              <a:t>печать путевых листов </a:t>
            </a:r>
            <a:endParaRPr lang="ru-RU" sz="5600" dirty="0">
              <a:latin typeface="Century Gothic" pitchFamily="34" charset="0"/>
            </a:endParaRPr>
          </a:p>
          <a:p>
            <a:pPr marL="363538" lvl="2" indent="-363538">
              <a:spcAft>
                <a:spcPts val="600"/>
              </a:spcAft>
              <a:buFont typeface="Century Gothic" pitchFamily="34" charset="0"/>
              <a:buChar char="–"/>
            </a:pPr>
            <a:r>
              <a:rPr lang="ru-RU" sz="5600" dirty="0">
                <a:latin typeface="Century Gothic" pitchFamily="34" charset="0"/>
              </a:rPr>
              <a:t>учёт ГСМ </a:t>
            </a:r>
            <a:endParaRPr lang="ru-RU" sz="5600" dirty="0">
              <a:latin typeface="Century Gothic" pitchFamily="34" charset="0"/>
            </a:endParaRPr>
          </a:p>
          <a:p>
            <a:pPr marL="363538" lvl="2" indent="-363538">
              <a:spcAft>
                <a:spcPts val="600"/>
              </a:spcAft>
              <a:buFont typeface="Century Gothic" pitchFamily="34" charset="0"/>
              <a:buChar char="–"/>
            </a:pPr>
            <a:r>
              <a:rPr lang="ru-RU" sz="5600" dirty="0">
                <a:latin typeface="Century Gothic" pitchFamily="34" charset="0"/>
              </a:rPr>
              <a:t>планирование </a:t>
            </a:r>
            <a:br>
              <a:rPr lang="ru-RU" sz="5600" dirty="0">
                <a:latin typeface="Century Gothic" pitchFamily="34" charset="0"/>
              </a:rPr>
            </a:br>
            <a:r>
              <a:rPr lang="ru-RU" sz="5600" dirty="0">
                <a:latin typeface="Century Gothic" pitchFamily="34" charset="0"/>
              </a:rPr>
              <a:t>загруженности транспорта</a:t>
            </a:r>
            <a:endParaRPr lang="ru-RU" sz="5600" dirty="0">
              <a:latin typeface="Century Gothic" pitchFamily="34" charset="0"/>
            </a:endParaRPr>
          </a:p>
          <a:p>
            <a:pPr marL="109728" indent="0"/>
            <a:endParaRPr lang="ru-RU" b="0" dirty="0">
              <a:solidFill>
                <a:srgbClr val="002060"/>
              </a:solidFill>
              <a:latin typeface="Century Gothic" pitchFamily="34" charset="0"/>
            </a:endParaRPr>
          </a:p>
          <a:p>
            <a:endParaRPr lang="ru-RU" dirty="0"/>
          </a:p>
        </p:txBody>
      </p:sp>
      <p:pic>
        <p:nvPicPr>
          <p:cNvPr id="8194" name="Picture 2" descr="Похоронный транспорт, катафалки Катал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7524" y="2490652"/>
            <a:ext cx="4300308" cy="3225231"/>
          </a:xfrm>
          <a:prstGeom prst="rect">
            <a:avLst/>
          </a:prstGeom>
          <a:noFill/>
        </p:spPr>
      </p:pic>
      <p:sp>
        <p:nvSpPr>
          <p:cNvPr id="8196" name="AutoShape 4" descr="imap://lunin@mail:143/fetch%3EUID%3E/INBOX%3E18590?part=1.2&amp;type=image/png&amp;filename=%D0%BF%D1%83%D1%82%D0%B5%D0%B2%D0%BE%D0%B9%20%D0%BB%D0%B8%D1%81%D1%82_%D1%86%D0%B2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imap://lunin@mail:143/fetch%3EUID%3E/INBOX%3E18590?part=1.2&amp;type=image/png&amp;filename=%D0%BF%D1%83%D1%82%D0%B5%D0%B2%D0%BE%D0%B9%20%D0%BB%D0%B8%D1%81%D1%82_%D1%86%D0%B2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imap://lunin@mail:143/fetch%3EUID%3E/INBOX%3E18590?part=1.2&amp;type=image/png&amp;filename=%D0%BF%D1%83%D1%82%D0%B5%D0%B2%D0%BE%D0%B9%20%D0%BB%D0%B8%D1%81%D1%82_%D1%86%D0%B2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6" y="0"/>
            <a:ext cx="1438956" cy="8892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005" y="76200"/>
            <a:ext cx="2095500" cy="7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13"/>
          <p:cNvSpPr>
            <a:spLocks noChangeShapeType="1"/>
          </p:cNvSpPr>
          <p:nvPr/>
        </p:nvSpPr>
        <p:spPr bwMode="auto">
          <a:xfrm>
            <a:off x="2279650" y="3265488"/>
            <a:ext cx="6121400" cy="0"/>
          </a:xfrm>
          <a:prstGeom prst="line">
            <a:avLst/>
          </a:prstGeom>
          <a:noFill/>
          <a:ln w="127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2171700" y="2023008"/>
            <a:ext cx="8064500" cy="21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 algn="l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 algn="l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3200" kern="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75" y="1313026"/>
            <a:ext cx="10920549" cy="42319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83168" y="404037"/>
            <a:ext cx="1971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УЧЁТ ТРАНСПОРТА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864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591" y="131763"/>
            <a:ext cx="7514803" cy="1060450"/>
          </a:xfrm>
        </p:spPr>
        <p:txBody>
          <a:bodyPr/>
          <a:lstStyle/>
          <a:p>
            <a:pPr algn="ctr"/>
            <a:r>
              <a:rPr lang="ru-RU" sz="2800" dirty="0"/>
              <a:t>УЧЁТ МЕСТ ЗАХОРОНЕНИЙ</a:t>
            </a:r>
            <a:endParaRPr lang="ru-RU" sz="2800" dirty="0"/>
          </a:p>
        </p:txBody>
      </p:sp>
      <p:sp>
        <p:nvSpPr>
          <p:cNvPr id="8196" name="AutoShape 4" descr="imap://lunin@mail:143/fetch%3EUID%3E/INBOX%3E18590?part=1.2&amp;type=image/png&amp;filename=%D0%BF%D1%83%D1%82%D0%B5%D0%B2%D0%BE%D0%B9%20%D0%BB%D0%B8%D1%81%D1%82_%D1%86%D0%B2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imap://lunin@mail:143/fetch%3EUID%3E/INBOX%3E18590?part=1.2&amp;type=image/png&amp;filename=%D0%BF%D1%83%D1%82%D0%B5%D0%B2%D0%BE%D0%B9%20%D0%BB%D0%B8%D1%81%D1%82_%D1%86%D0%B2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imap://lunin@mail:143/fetch%3EUID%3E/INBOX%3E18590?part=1.2&amp;type=image/png&amp;filename=%D0%BF%D1%83%D1%82%D0%B5%D0%B2%D0%BE%D0%B9%20%D0%BB%D0%B8%D1%81%D1%82_%D1%86%D0%B2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512850" y="1340769"/>
          <a:ext cx="9155151" cy="275435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051717"/>
                <a:gridCol w="3051717"/>
                <a:gridCol w="3051717"/>
              </a:tblGrid>
              <a:tr h="642682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Паспорт захоронения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Century Gothic" pitchFamily="34" charset="0"/>
                        </a:rPr>
                        <a:t>Учёт ответственных лиц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Century Gothic" pitchFamily="34" charset="0"/>
                        </a:rPr>
                        <a:t>Учет мест захоронений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1468987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Печать</a:t>
                      </a:r>
                      <a:r>
                        <a:rPr lang="ru-RU" sz="1800" kern="1200" baseline="0" dirty="0" smtClean="0">
                          <a:latin typeface="Century Gothic" pitchFamily="34" charset="0"/>
                        </a:rPr>
                        <a:t> паспорта места захоронения и реестров захоронений</a:t>
                      </a:r>
                      <a:endParaRPr lang="ru-RU" dirty="0" smtClean="0">
                        <a:latin typeface="Century Gothic" pitchFamily="34" charset="0"/>
                      </a:endParaRPr>
                    </a:p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Хранение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истории изменения ответственных за местами захоронения лиц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Учет состояний мест захоронений, получение сводных отчетов,</a:t>
                      </a:r>
                      <a:r>
                        <a:rPr lang="ru-RU" sz="1800" kern="1200" baseline="0" dirty="0" smtClean="0">
                          <a:latin typeface="Century Gothic" pitchFamily="34" charset="0"/>
                        </a:rPr>
                        <a:t> возможность хранения изображений</a:t>
                      </a:r>
                      <a:endParaRPr lang="ru-RU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642682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Повышение качества обслуживания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Экономия времени на поиск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latin typeface="Century Gothic" pitchFamily="34" charset="0"/>
                        </a:rPr>
                        <a:t>Сокращение затраченного времени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latin typeface="Century Gothic" pitchFamily="34" charset="0"/>
                        <a:ea typeface="+mn-ea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5" y="4309485"/>
            <a:ext cx="3230526" cy="24228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6" y="0"/>
            <a:ext cx="1438956" cy="889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005" y="76200"/>
            <a:ext cx="2095500" cy="7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13"/>
          <p:cNvSpPr>
            <a:spLocks noChangeShapeType="1"/>
          </p:cNvSpPr>
          <p:nvPr/>
        </p:nvSpPr>
        <p:spPr bwMode="auto">
          <a:xfrm>
            <a:off x="2279650" y="3265488"/>
            <a:ext cx="6121400" cy="0"/>
          </a:xfrm>
          <a:prstGeom prst="line">
            <a:avLst/>
          </a:prstGeom>
          <a:noFill/>
          <a:ln w="127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2171700" y="2023008"/>
            <a:ext cx="8064500" cy="21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 algn="l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 algn="l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3200" kern="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32" y="1536287"/>
            <a:ext cx="11542304" cy="34584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33578" y="432775"/>
            <a:ext cx="417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+mj-lt"/>
                <a:ea typeface="+mj-ea"/>
                <a:cs typeface="+mj-cs"/>
              </a:rPr>
              <a:t>УЧЁТ</a:t>
            </a:r>
            <a:r>
              <a:rPr lang="ru-RU" dirty="0" smtClean="0"/>
              <a:t> </a:t>
            </a:r>
            <a:r>
              <a:rPr lang="ru-RU" sz="2800" dirty="0">
                <a:latin typeface="+mj-lt"/>
                <a:ea typeface="+mj-ea"/>
                <a:cs typeface="+mj-cs"/>
              </a:rPr>
              <a:t>МЕСТ ЗАХОРОНЕНИЙ</a:t>
            </a:r>
          </a:p>
        </p:txBody>
      </p:sp>
    </p:spTree>
    <p:extLst>
      <p:ext uri="{BB962C8B-B14F-4D97-AF65-F5344CB8AC3E}">
        <p14:creationId xmlns:p14="http://schemas.microsoft.com/office/powerpoint/2010/main" val="14638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13"/>
          <p:cNvSpPr>
            <a:spLocks noChangeShapeType="1"/>
          </p:cNvSpPr>
          <p:nvPr/>
        </p:nvSpPr>
        <p:spPr bwMode="auto">
          <a:xfrm>
            <a:off x="2279650" y="3265488"/>
            <a:ext cx="6121400" cy="0"/>
          </a:xfrm>
          <a:prstGeom prst="line">
            <a:avLst/>
          </a:prstGeom>
          <a:noFill/>
          <a:ln w="127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2171700" y="2023008"/>
            <a:ext cx="8064500" cy="21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 algn="l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 algn="l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3200" kern="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30" y="1580912"/>
            <a:ext cx="11216640" cy="36961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33875" y="470096"/>
            <a:ext cx="4204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+mj-lt"/>
                <a:ea typeface="+mj-ea"/>
                <a:cs typeface="+mj-cs"/>
              </a:rPr>
              <a:t>УЧЁТ МЕСТ ЗАХОРОНЕНИЙ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692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13"/>
          <p:cNvSpPr>
            <a:spLocks noChangeShapeType="1"/>
          </p:cNvSpPr>
          <p:nvPr/>
        </p:nvSpPr>
        <p:spPr bwMode="auto">
          <a:xfrm>
            <a:off x="2279650" y="3265488"/>
            <a:ext cx="6121400" cy="0"/>
          </a:xfrm>
          <a:prstGeom prst="line">
            <a:avLst/>
          </a:prstGeom>
          <a:noFill/>
          <a:ln w="127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2171700" y="2023008"/>
            <a:ext cx="8064500" cy="21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 algn="l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 algn="l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3200" kern="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650" y="1343739"/>
            <a:ext cx="8343900" cy="4781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3463" y="635726"/>
            <a:ext cx="5697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+mj-lt"/>
                <a:ea typeface="+mj-ea"/>
                <a:cs typeface="+mj-cs"/>
              </a:rPr>
              <a:t>ВЫХОД ПРОГРАММНОГО ПРОДУКТА</a:t>
            </a:r>
          </a:p>
        </p:txBody>
      </p:sp>
    </p:spTree>
    <p:extLst>
      <p:ext uri="{BB962C8B-B14F-4D97-AF65-F5344CB8AC3E}">
        <p14:creationId xmlns:p14="http://schemas.microsoft.com/office/powerpoint/2010/main" val="1878171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13"/>
          <p:cNvSpPr>
            <a:spLocks noChangeShapeType="1"/>
          </p:cNvSpPr>
          <p:nvPr/>
        </p:nvSpPr>
        <p:spPr bwMode="auto">
          <a:xfrm>
            <a:off x="2279650" y="3265488"/>
            <a:ext cx="6121400" cy="0"/>
          </a:xfrm>
          <a:prstGeom prst="line">
            <a:avLst/>
          </a:prstGeom>
          <a:noFill/>
          <a:ln w="127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2171700" y="2023008"/>
            <a:ext cx="8064500" cy="21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 algn="l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 algn="l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3200" kern="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954" y="1042822"/>
            <a:ext cx="9869941" cy="57120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51293" y="248109"/>
            <a:ext cx="417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+mj-lt"/>
                <a:ea typeface="+mj-ea"/>
                <a:cs typeface="+mj-cs"/>
              </a:rPr>
              <a:t>УЧЁТ</a:t>
            </a:r>
            <a:r>
              <a:rPr lang="ru-RU" dirty="0" smtClean="0"/>
              <a:t> </a:t>
            </a:r>
            <a:r>
              <a:rPr lang="ru-RU" sz="2800" dirty="0">
                <a:latin typeface="+mj-lt"/>
                <a:ea typeface="+mj-ea"/>
                <a:cs typeface="+mj-cs"/>
              </a:rPr>
              <a:t>МЕСТ ЗАХОРОНЕНИЙ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27342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049" y="1267931"/>
            <a:ext cx="9067800" cy="48482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20664" y="518551"/>
            <a:ext cx="3845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+mj-lt"/>
                <a:ea typeface="+mj-ea"/>
                <a:cs typeface="+mj-cs"/>
              </a:rPr>
              <a:t>РЕСУРСЫ</a:t>
            </a:r>
            <a:r>
              <a:rPr lang="ru-RU" dirty="0" smtClean="0"/>
              <a:t> </a:t>
            </a:r>
            <a:r>
              <a:rPr lang="ru-RU" sz="2800" dirty="0">
                <a:latin typeface="+mj-lt"/>
                <a:ea typeface="+mj-ea"/>
                <a:cs typeface="+mj-cs"/>
              </a:rPr>
              <a:t>ПРЕДПРИЯТИЯ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4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" y="1387787"/>
            <a:ext cx="10781211" cy="2225879"/>
          </a:xfrm>
          <a:prstGeom prst="rect">
            <a:avLst/>
          </a:prstGeom>
        </p:spPr>
      </p:pic>
      <p:pic>
        <p:nvPicPr>
          <p:cNvPr id="4" name="Picture 2" descr="Похоронный транспорт, катафалки Катал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0005" y="3487548"/>
            <a:ext cx="4300308" cy="32252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344" y="623054"/>
            <a:ext cx="3845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+mj-lt"/>
                <a:ea typeface="+mj-ea"/>
                <a:cs typeface="+mj-cs"/>
              </a:rPr>
              <a:t>РЕСУРСЫ</a:t>
            </a:r>
            <a:r>
              <a:rPr lang="ru-RU" dirty="0" smtClean="0"/>
              <a:t> </a:t>
            </a:r>
            <a:r>
              <a:rPr lang="ru-RU" sz="2800" dirty="0">
                <a:latin typeface="+mj-lt"/>
                <a:ea typeface="+mj-ea"/>
                <a:cs typeface="+mj-cs"/>
              </a:rPr>
              <a:t>ПРЕДПРИЯТИЯ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19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3" y="1070956"/>
            <a:ext cx="10232572" cy="55745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726" y="396631"/>
            <a:ext cx="3845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+mj-lt"/>
                <a:ea typeface="+mj-ea"/>
                <a:cs typeface="+mj-cs"/>
              </a:rPr>
              <a:t>РЕСУРСЫ</a:t>
            </a:r>
            <a:r>
              <a:rPr lang="ru-RU" dirty="0" smtClean="0"/>
              <a:t> </a:t>
            </a:r>
            <a:r>
              <a:rPr lang="ru-RU" sz="2800" dirty="0">
                <a:latin typeface="+mj-lt"/>
                <a:ea typeface="+mj-ea"/>
                <a:cs typeface="+mj-cs"/>
              </a:rPr>
              <a:t>ПРЕДПРИЯТИЯ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52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" y="1780222"/>
            <a:ext cx="3390900" cy="3419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230" y="1057410"/>
            <a:ext cx="8846002" cy="4423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64018" y="222460"/>
            <a:ext cx="2287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+mj-lt"/>
                <a:ea typeface="+mj-ea"/>
                <a:cs typeface="+mj-cs"/>
              </a:rPr>
              <a:t>КРЕМАТОРИЙ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52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86" y="1680753"/>
            <a:ext cx="2166089" cy="4693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12" y="1680754"/>
            <a:ext cx="2166089" cy="46931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896" y="1680753"/>
            <a:ext cx="2252840" cy="4881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931" y="1680753"/>
            <a:ext cx="2337247" cy="5064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4354" y="531223"/>
            <a:ext cx="4397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+mj-lt"/>
                <a:ea typeface="+mj-ea"/>
                <a:cs typeface="+mj-cs"/>
              </a:rPr>
              <a:t>МОБИЛЬНОЕ</a:t>
            </a:r>
            <a:r>
              <a:rPr lang="ru-RU" dirty="0" smtClean="0"/>
              <a:t> </a:t>
            </a:r>
            <a:r>
              <a:rPr lang="ru-RU" sz="2800" dirty="0">
                <a:latin typeface="+mj-lt"/>
                <a:ea typeface="+mj-ea"/>
                <a:cs typeface="+mj-cs"/>
              </a:rPr>
              <a:t>ПРИЛОЖЕНИЕ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0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8521" y="553385"/>
            <a:ext cx="2464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+mj-lt"/>
                <a:ea typeface="+mj-ea"/>
                <a:cs typeface="+mj-cs"/>
              </a:rPr>
              <a:t>ДЕМО</a:t>
            </a:r>
            <a:r>
              <a:rPr lang="ru-RU" dirty="0" smtClean="0"/>
              <a:t> </a:t>
            </a:r>
            <a:r>
              <a:rPr lang="ru-RU" sz="2800" dirty="0">
                <a:latin typeface="+mj-lt"/>
                <a:ea typeface="+mj-ea"/>
                <a:cs typeface="+mj-cs"/>
              </a:rPr>
              <a:t>ДОСТУП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77" y="1554515"/>
            <a:ext cx="9066527" cy="509992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72144" y="1048531"/>
            <a:ext cx="6755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+mj-lt"/>
                <a:ea typeface="+mj-ea"/>
                <a:cs typeface="+mj-cs"/>
              </a:rPr>
              <a:t>https://solutions.1c.ru/catalog/ritual/features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505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481" y="1302322"/>
            <a:ext cx="41006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  <a:ea typeface="+mj-ea"/>
                <a:cs typeface="+mj-cs"/>
              </a:rPr>
              <a:t>ПОСТАВКА</a:t>
            </a:r>
          </a:p>
          <a:p>
            <a:r>
              <a:rPr lang="ru-RU" sz="2800" dirty="0" smtClean="0">
                <a:latin typeface="+mj-lt"/>
                <a:ea typeface="+mj-ea"/>
                <a:cs typeface="+mj-cs"/>
              </a:rPr>
              <a:t>КОРОБОЧНЫЙ ПРОДУКТ</a:t>
            </a:r>
          </a:p>
          <a:p>
            <a:r>
              <a:rPr lang="ru-RU" sz="2800" dirty="0" smtClean="0">
                <a:latin typeface="+mj-lt"/>
                <a:ea typeface="+mj-ea"/>
                <a:cs typeface="+mj-cs"/>
              </a:rPr>
              <a:t>ЭЛЕКТРОННАЯ ПОСТАВКА</a:t>
            </a:r>
          </a:p>
          <a:p>
            <a:r>
              <a:rPr lang="ru-RU" sz="2800" dirty="0" smtClean="0">
                <a:latin typeface="+mj-lt"/>
                <a:ea typeface="+mj-ea"/>
                <a:cs typeface="+mj-cs"/>
              </a:rPr>
              <a:t>1С:ГРМ</a:t>
            </a:r>
            <a:endParaRPr lang="ru-RU" dirty="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29" y="257529"/>
            <a:ext cx="25368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3730" y="3109089"/>
            <a:ext cx="11031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  <a:ea typeface="+mj-ea"/>
                <a:cs typeface="+mj-cs"/>
              </a:rPr>
              <a:t>ОБНОВЛЕНИЕ</a:t>
            </a:r>
            <a:r>
              <a:rPr lang="ru-RU" dirty="0" smtClean="0"/>
              <a:t>    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https</a:t>
            </a:r>
            <a:r>
              <a:rPr lang="en-US" sz="2800" dirty="0">
                <a:latin typeface="+mj-lt"/>
                <a:ea typeface="+mj-ea"/>
                <a:cs typeface="+mj-cs"/>
              </a:rPr>
              <a:t>://releases.1c.ru/project/Elit_Ritual16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554" y="3632309"/>
            <a:ext cx="8340090" cy="31578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454" y="107904"/>
            <a:ext cx="2095500" cy="7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70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761" y="3316741"/>
            <a:ext cx="7353300" cy="23145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34789" y="614345"/>
            <a:ext cx="71857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  <a:ea typeface="+mj-ea"/>
                <a:cs typeface="+mj-cs"/>
              </a:rPr>
              <a:t>Изменение</a:t>
            </a:r>
            <a:r>
              <a:rPr lang="ru-RU" dirty="0" smtClean="0"/>
              <a:t> </a:t>
            </a:r>
            <a:r>
              <a:rPr lang="ru-RU" sz="2800" dirty="0">
                <a:latin typeface="+mj-lt"/>
                <a:ea typeface="+mj-ea"/>
                <a:cs typeface="+mj-cs"/>
              </a:rPr>
              <a:t>цен с 1 апреля 2022 г. на программные продукты "1С-Совместно" (основные поставки и клиентские лицензии) </a:t>
            </a:r>
            <a:r>
              <a:rPr lang="en-US" sz="2800" dirty="0">
                <a:latin typeface="+mj-lt"/>
                <a:ea typeface="+mj-ea"/>
                <a:cs typeface="+mj-cs"/>
              </a:rPr>
              <a:t>https://1c.ru/news/info.jsp?id=28855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674" y="125321"/>
            <a:ext cx="2095500" cy="7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36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0441" y="379214"/>
            <a:ext cx="1710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+mj-lt"/>
                <a:ea typeface="+mj-ea"/>
                <a:cs typeface="+mj-cs"/>
              </a:rPr>
              <a:t>ВОПРОСЫ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64" y="966650"/>
            <a:ext cx="6673076" cy="5003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588" y="81778"/>
            <a:ext cx="2095500" cy="7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5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13"/>
          <p:cNvSpPr>
            <a:spLocks noChangeShapeType="1"/>
          </p:cNvSpPr>
          <p:nvPr/>
        </p:nvSpPr>
        <p:spPr bwMode="auto">
          <a:xfrm>
            <a:off x="2279650" y="3265488"/>
            <a:ext cx="6121400" cy="0"/>
          </a:xfrm>
          <a:prstGeom prst="line">
            <a:avLst/>
          </a:prstGeom>
          <a:noFill/>
          <a:ln w="127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2171700" y="2023008"/>
            <a:ext cx="8064500" cy="21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 algn="l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 algn="l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3200" kern="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132" y="1053737"/>
            <a:ext cx="8039372" cy="4695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627017"/>
            <a:ext cx="6221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+mj-lt"/>
                <a:ea typeface="+mj-ea"/>
                <a:cs typeface="+mj-cs"/>
              </a:rPr>
              <a:t>ВКЛЮЧЕНО</a:t>
            </a:r>
            <a:r>
              <a:rPr lang="ru-RU" dirty="0" smtClean="0"/>
              <a:t> </a:t>
            </a:r>
            <a:r>
              <a:rPr lang="ru-RU" sz="2800" dirty="0">
                <a:latin typeface="+mj-lt"/>
                <a:ea typeface="+mj-ea"/>
                <a:cs typeface="+mj-cs"/>
              </a:rPr>
              <a:t>В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РЕЕСТР </a:t>
            </a:r>
            <a:r>
              <a:rPr lang="ru-RU" sz="2800" dirty="0">
                <a:latin typeface="+mj-lt"/>
                <a:ea typeface="+mj-ea"/>
                <a:cs typeface="+mj-cs"/>
              </a:rPr>
              <a:t>РОССИЙСКОГО ПО</a:t>
            </a:r>
          </a:p>
        </p:txBody>
      </p:sp>
    </p:spTree>
    <p:extLst>
      <p:ext uri="{BB962C8B-B14F-4D97-AF65-F5344CB8AC3E}">
        <p14:creationId xmlns:p14="http://schemas.microsoft.com/office/powerpoint/2010/main" val="4041141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13"/>
          <p:cNvSpPr>
            <a:spLocks noChangeShapeType="1"/>
          </p:cNvSpPr>
          <p:nvPr/>
        </p:nvSpPr>
        <p:spPr bwMode="auto">
          <a:xfrm>
            <a:off x="2279650" y="3265488"/>
            <a:ext cx="6121400" cy="0"/>
          </a:xfrm>
          <a:prstGeom prst="line">
            <a:avLst/>
          </a:prstGeom>
          <a:noFill/>
          <a:ln w="127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2006237" y="1918505"/>
            <a:ext cx="8064500" cy="21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 algn="l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 algn="l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3200" kern="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3" y="2185851"/>
            <a:ext cx="4976552" cy="27693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56959" y="2690336"/>
            <a:ext cx="43804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Сайт </a:t>
            </a:r>
            <a:r>
              <a:rPr lang="en-US" dirty="0" smtClean="0">
                <a:hlinkClick r:id="rId5"/>
              </a:rPr>
              <a:t>https://umsol.ru/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Эл. почта </a:t>
            </a:r>
            <a:r>
              <a:rPr lang="en-US" dirty="0" smtClean="0">
                <a:hlinkClick r:id="rId6"/>
              </a:rPr>
              <a:t>sol@umsol.ru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Телефон 8(495)514-19-90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85211" y="1419497"/>
            <a:ext cx="3502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+mj-lt"/>
                <a:ea typeface="+mj-ea"/>
                <a:cs typeface="+mj-cs"/>
              </a:rPr>
              <a:t>Спасибо</a:t>
            </a:r>
            <a:r>
              <a:rPr lang="ru-RU" dirty="0" smtClean="0"/>
              <a:t> </a:t>
            </a:r>
            <a:r>
              <a:rPr lang="ru-RU" sz="2800" dirty="0">
                <a:latin typeface="+mj-lt"/>
                <a:ea typeface="+mj-ea"/>
                <a:cs typeface="+mj-cs"/>
              </a:rPr>
              <a:t>за</a:t>
            </a:r>
            <a:r>
              <a:rPr lang="ru-RU" dirty="0" smtClean="0"/>
              <a:t>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внимание!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838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13"/>
          <p:cNvSpPr>
            <a:spLocks noChangeShapeType="1"/>
          </p:cNvSpPr>
          <p:nvPr/>
        </p:nvSpPr>
        <p:spPr bwMode="auto">
          <a:xfrm>
            <a:off x="2279650" y="3265488"/>
            <a:ext cx="6121400" cy="0"/>
          </a:xfrm>
          <a:prstGeom prst="line">
            <a:avLst/>
          </a:prstGeom>
          <a:noFill/>
          <a:ln w="127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2171700" y="2023008"/>
            <a:ext cx="8064500" cy="21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 algn="l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 algn="l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2" indent="0" 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ru-RU" altLang="ru-RU" sz="2400" dirty="0">
                <a:solidFill>
                  <a:schemeClr val="tx1"/>
                </a:solidFill>
                <a:latin typeface="Century Gothic" pitchFamily="34" charset="0"/>
                <a:cs typeface="+mn-cs"/>
              </a:rPr>
              <a:t>Продукт «1C:Управление ритуальными услугами»: </a:t>
            </a:r>
          </a:p>
          <a:p>
            <a:pPr marL="0" lvl="2" indent="0" 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ru-RU" altLang="ru-RU" sz="2400" dirty="0">
                <a:solidFill>
                  <a:schemeClr val="tx1"/>
                </a:solidFill>
                <a:latin typeface="Century Gothic" pitchFamily="34" charset="0"/>
                <a:cs typeface="+mn-cs"/>
              </a:rPr>
              <a:t>предназначен для автоматизации процессов оказания услуг клиентам, продажи сопутствующих товаров, производства продукции, субподрядных работ, учета автотранспорта.</a:t>
            </a:r>
          </a:p>
          <a:p>
            <a:pPr marL="0" lvl="2" indent="0" algn="ctr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ru-RU" altLang="ru-RU" sz="2400" dirty="0">
                <a:solidFill>
                  <a:schemeClr val="tx1"/>
                </a:solidFill>
                <a:latin typeface="Century Gothic" pitchFamily="34" charset="0"/>
                <a:cs typeface="+mn-cs"/>
              </a:rPr>
              <a:t>Разработан на базе «1С:Управление нашей фирмой» с сохранением полного функционала базового решения.</a:t>
            </a:r>
            <a:endParaRPr lang="ru-RU" altLang="ru-RU" sz="2400" dirty="0">
              <a:solidFill>
                <a:schemeClr val="tx1"/>
              </a:solidFill>
              <a:latin typeface="Century Gothic" pitchFamily="34" charset="0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5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Line 13"/>
          <p:cNvSpPr>
            <a:spLocks noChangeShapeType="1"/>
          </p:cNvSpPr>
          <p:nvPr/>
        </p:nvSpPr>
        <p:spPr bwMode="auto">
          <a:xfrm>
            <a:off x="2279650" y="3265488"/>
            <a:ext cx="6121400" cy="0"/>
          </a:xfrm>
          <a:prstGeom prst="line">
            <a:avLst/>
          </a:prstGeom>
          <a:noFill/>
          <a:ln w="127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3078" name="Rectangle 16"/>
          <p:cNvSpPr>
            <a:spLocks noChangeArrowheads="1"/>
          </p:cNvSpPr>
          <p:nvPr/>
        </p:nvSpPr>
        <p:spPr bwMode="auto">
          <a:xfrm>
            <a:off x="1971403" y="2501980"/>
            <a:ext cx="8064500" cy="212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Char char="•"/>
              <a:defRPr sz="20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4488" indent="-180975" algn="l">
              <a:spcBef>
                <a:spcPct val="20000"/>
              </a:spcBef>
              <a:spcAft>
                <a:spcPct val="30000"/>
              </a:spcAft>
              <a:buClr>
                <a:schemeClr val="folHlink"/>
              </a:buClr>
              <a:buChar char="•"/>
              <a:defRPr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9050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6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09613" indent="-171450" algn="l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Char char="•"/>
              <a:defRPr sz="14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76300" indent="-161925" algn="l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335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907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479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05100" indent="-1619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altLang="ru-RU" sz="3200" kern="7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746" y="1385321"/>
            <a:ext cx="7873813" cy="49043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3566" y="350260"/>
            <a:ext cx="8539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+mj-lt"/>
                <a:ea typeface="+mj-ea"/>
                <a:cs typeface="+mj-cs"/>
              </a:rPr>
              <a:t>ВОЗМОЖНОСТИ</a:t>
            </a:r>
            <a:r>
              <a:rPr lang="ru-RU" dirty="0" smtClean="0"/>
              <a:t> </a:t>
            </a:r>
            <a:r>
              <a:rPr lang="ru-RU" sz="2800" dirty="0">
                <a:latin typeface="+mj-lt"/>
                <a:ea typeface="+mj-ea"/>
                <a:cs typeface="+mj-cs"/>
              </a:rPr>
              <a:t>УНФ ДЛЯ </a:t>
            </a:r>
            <a:r>
              <a:rPr lang="ru-RU" sz="2800" dirty="0" smtClean="0">
                <a:latin typeface="+mj-lt"/>
                <a:ea typeface="+mj-ea"/>
                <a:cs typeface="+mj-cs"/>
              </a:rPr>
              <a:t>РИТУАЛЬНОЙ</a:t>
            </a:r>
          </a:p>
          <a:p>
            <a:pPr algn="ctr"/>
            <a:r>
              <a:rPr lang="ru-RU" sz="28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2800" dirty="0">
                <a:latin typeface="+mj-lt"/>
                <a:ea typeface="+mj-ea"/>
                <a:cs typeface="+mj-cs"/>
              </a:rPr>
              <a:t>ОТРАСЛИ</a:t>
            </a:r>
          </a:p>
        </p:txBody>
      </p:sp>
    </p:spTree>
    <p:extLst>
      <p:ext uri="{BB962C8B-B14F-4D97-AF65-F5344CB8AC3E}">
        <p14:creationId xmlns:p14="http://schemas.microsoft.com/office/powerpoint/2010/main" val="156777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908" y="977326"/>
            <a:ext cx="5642652" cy="56542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651" y="409303"/>
            <a:ext cx="2616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+mj-lt"/>
                <a:ea typeface="+mj-ea"/>
                <a:cs typeface="+mj-cs"/>
              </a:rPr>
              <a:t>ИНТЕРНЕТ САЙТ</a:t>
            </a:r>
          </a:p>
        </p:txBody>
      </p:sp>
    </p:spTree>
    <p:extLst>
      <p:ext uri="{BB962C8B-B14F-4D97-AF65-F5344CB8AC3E}">
        <p14:creationId xmlns:p14="http://schemas.microsoft.com/office/powerpoint/2010/main" val="27586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35" y="1091160"/>
            <a:ext cx="4983771" cy="57668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691" y="1915885"/>
            <a:ext cx="5140417" cy="27057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71109" y="400594"/>
            <a:ext cx="4633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+mj-lt"/>
                <a:ea typeface="+mj-ea"/>
                <a:cs typeface="+mj-cs"/>
              </a:rPr>
              <a:t>ТЕЛЕФОНИЯ, ЭЛ. ПОЧТА, </a:t>
            </a:r>
            <a:r>
              <a:rPr lang="en-US" sz="2800" dirty="0">
                <a:latin typeface="+mj-lt"/>
                <a:ea typeface="+mj-ea"/>
                <a:cs typeface="+mj-cs"/>
              </a:rPr>
              <a:t>SMS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7861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17" y="999037"/>
            <a:ext cx="10848975" cy="5695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622" y="64361"/>
            <a:ext cx="2095500" cy="7368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277969"/>
            <a:ext cx="5705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+mj-lt"/>
                <a:ea typeface="+mj-ea"/>
                <a:cs typeface="+mj-cs"/>
              </a:rPr>
              <a:t>СДАЧА</a:t>
            </a:r>
            <a:r>
              <a:rPr lang="ru-RU" dirty="0" smtClean="0"/>
              <a:t> </a:t>
            </a:r>
            <a:r>
              <a:rPr lang="ru-RU" sz="2800" dirty="0">
                <a:latin typeface="+mj-lt"/>
                <a:ea typeface="+mj-ea"/>
                <a:cs typeface="+mj-cs"/>
              </a:rPr>
              <a:t>ОТЧЕТНОСТИ ДЛЯ ИП НА УСН</a:t>
            </a:r>
          </a:p>
        </p:txBody>
      </p:sp>
    </p:spTree>
    <p:extLst>
      <p:ext uri="{BB962C8B-B14F-4D97-AF65-F5344CB8AC3E}">
        <p14:creationId xmlns:p14="http://schemas.microsoft.com/office/powerpoint/2010/main" val="1690578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701</Words>
  <Application>Microsoft Office PowerPoint</Application>
  <PresentationFormat>Широкоэкранный</PresentationFormat>
  <Paragraphs>176</Paragraphs>
  <Slides>40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 Unicode MS</vt:lpstr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ЗАЯВКА НА ВЫЕЗД АГЕНТА</vt:lpstr>
      <vt:lpstr>Презентация PowerPoint</vt:lpstr>
      <vt:lpstr>ЗАКАЗ НА РИТУАЛЬНЫЕ УСЛУГИ</vt:lpstr>
      <vt:lpstr>Презентация PowerPoint</vt:lpstr>
      <vt:lpstr>ЗАКАЗ НА ПАМЯТНИК</vt:lpstr>
      <vt:lpstr>Презентация PowerPoint</vt:lpstr>
      <vt:lpstr>Презентация PowerPoint</vt:lpstr>
      <vt:lpstr>ЗАКАЗ НА УХОД ЗА ЗАХОРОНЕНИЯМИ</vt:lpstr>
      <vt:lpstr>Презентация PowerPoint</vt:lpstr>
      <vt:lpstr>УЧЁТ ТРАНСПОРТА</vt:lpstr>
      <vt:lpstr>Презентация PowerPoint</vt:lpstr>
      <vt:lpstr>УЧЁТ МЕСТ ЗАХОРОНЕНИЙ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Чужакова Анна Александровна</dc:creator>
  <cp:lastModifiedBy>Чужакова Анна Александровна</cp:lastModifiedBy>
  <cp:revision>20</cp:revision>
  <dcterms:created xsi:type="dcterms:W3CDTF">2022-01-19T08:46:56Z</dcterms:created>
  <dcterms:modified xsi:type="dcterms:W3CDTF">2022-01-20T08:14:46Z</dcterms:modified>
</cp:coreProperties>
</file>