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342" r:id="rId3"/>
    <p:sldId id="336" r:id="rId4"/>
    <p:sldId id="335" r:id="rId5"/>
    <p:sldId id="337" r:id="rId6"/>
    <p:sldId id="339" r:id="rId7"/>
    <p:sldId id="340" r:id="rId8"/>
    <p:sldId id="341" r:id="rId9"/>
    <p:sldId id="334" r:id="rId10"/>
    <p:sldId id="338" r:id="rId11"/>
    <p:sldId id="302" r:id="rId12"/>
    <p:sldId id="301" r:id="rId13"/>
    <p:sldId id="304" r:id="rId14"/>
    <p:sldId id="320" r:id="rId15"/>
    <p:sldId id="321" r:id="rId16"/>
    <p:sldId id="306" r:id="rId17"/>
    <p:sldId id="322" r:id="rId18"/>
    <p:sldId id="307" r:id="rId19"/>
    <p:sldId id="308" r:id="rId20"/>
    <p:sldId id="309" r:id="rId21"/>
    <p:sldId id="310" r:id="rId22"/>
    <p:sldId id="311" r:id="rId23"/>
    <p:sldId id="312" r:id="rId24"/>
    <p:sldId id="333" r:id="rId25"/>
    <p:sldId id="332" r:id="rId26"/>
    <p:sldId id="314" r:id="rId27"/>
    <p:sldId id="315" r:id="rId28"/>
    <p:sldId id="323" r:id="rId29"/>
    <p:sldId id="316" r:id="rId30"/>
    <p:sldId id="317" r:id="rId31"/>
    <p:sldId id="318" r:id="rId32"/>
    <p:sldId id="326" r:id="rId33"/>
    <p:sldId id="327" r:id="rId34"/>
    <p:sldId id="324" r:id="rId35"/>
    <p:sldId id="325" r:id="rId36"/>
    <p:sldId id="328" r:id="rId37"/>
    <p:sldId id="329" r:id="rId38"/>
    <p:sldId id="280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D591E48-4342-4A55-BC0E-BB2C01548714}">
          <p14:sldIdLst>
            <p14:sldId id="256"/>
            <p14:sldId id="342"/>
            <p14:sldId id="336"/>
            <p14:sldId id="335"/>
            <p14:sldId id="337"/>
            <p14:sldId id="339"/>
            <p14:sldId id="340"/>
            <p14:sldId id="341"/>
            <p14:sldId id="334"/>
            <p14:sldId id="338"/>
            <p14:sldId id="302"/>
            <p14:sldId id="301"/>
            <p14:sldId id="304"/>
            <p14:sldId id="320"/>
            <p14:sldId id="321"/>
            <p14:sldId id="306"/>
            <p14:sldId id="322"/>
            <p14:sldId id="307"/>
            <p14:sldId id="308"/>
            <p14:sldId id="309"/>
            <p14:sldId id="310"/>
            <p14:sldId id="311"/>
            <p14:sldId id="312"/>
            <p14:sldId id="333"/>
            <p14:sldId id="332"/>
            <p14:sldId id="314"/>
            <p14:sldId id="315"/>
            <p14:sldId id="323"/>
            <p14:sldId id="316"/>
            <p14:sldId id="317"/>
            <p14:sldId id="318"/>
            <p14:sldId id="326"/>
            <p14:sldId id="327"/>
            <p14:sldId id="324"/>
            <p14:sldId id="325"/>
            <p14:sldId id="328"/>
            <p14:sldId id="329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F60C50-2854-4C5E-AACE-5AA598AEC7D1}" type="doc">
      <dgm:prSet loTypeId="urn:microsoft.com/office/officeart/2005/8/layout/default#1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006281A6-775D-4AA0-81D6-D39EFA062A37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600" dirty="0" smtClean="0">
              <a:latin typeface="Franklin Gothic Medium Cond" panose="020B0606030402020204" pitchFamily="34" charset="0"/>
            </a:rPr>
            <a:t>Директор</a:t>
          </a:r>
          <a:endParaRPr lang="ru-RU" sz="1600" dirty="0">
            <a:latin typeface="Franklin Gothic Medium Cond" panose="020B0606030402020204" pitchFamily="34" charset="0"/>
          </a:endParaRPr>
        </a:p>
      </dgm:t>
    </dgm:pt>
    <dgm:pt modelId="{6982E68E-891F-42EA-850B-C0D1B1CA4F4F}" type="parTrans" cxnId="{5BB0E614-808F-4D97-A369-6FD89BC9697A}">
      <dgm:prSet/>
      <dgm:spPr/>
      <dgm:t>
        <a:bodyPr/>
        <a:lstStyle/>
        <a:p>
          <a:endParaRPr lang="ru-RU">
            <a:latin typeface="Franklin Gothic Medium Cond" panose="020B0606030402020204" pitchFamily="34" charset="0"/>
          </a:endParaRPr>
        </a:p>
      </dgm:t>
    </dgm:pt>
    <dgm:pt modelId="{5D54FF32-E89A-4FC4-B5E6-97B4B947FE54}" type="sibTrans" cxnId="{5BB0E614-808F-4D97-A369-6FD89BC9697A}">
      <dgm:prSet/>
      <dgm:spPr/>
      <dgm:t>
        <a:bodyPr/>
        <a:lstStyle/>
        <a:p>
          <a:endParaRPr lang="ru-RU">
            <a:latin typeface="Franklin Gothic Medium Cond" panose="020B0606030402020204" pitchFamily="34" charset="0"/>
          </a:endParaRPr>
        </a:p>
      </dgm:t>
    </dgm:pt>
    <dgm:pt modelId="{BFF8283C-B112-4CDF-BE82-C74D649DA69C}">
      <dgm:prSet custT="1"/>
      <dgm:spPr>
        <a:solidFill>
          <a:srgbClr val="00B0F0"/>
        </a:solidFill>
      </dgm:spPr>
      <dgm:t>
        <a:bodyPr/>
        <a:lstStyle/>
        <a:p>
          <a:r>
            <a:rPr lang="ru-RU" sz="1600" dirty="0" smtClean="0">
              <a:latin typeface="Franklin Gothic Medium Cond" panose="020B0606030402020204" pitchFamily="34" charset="0"/>
            </a:rPr>
            <a:t>Заместитель директора по научно-методической работе</a:t>
          </a:r>
          <a:endParaRPr lang="ru-RU" sz="1600" dirty="0">
            <a:latin typeface="Franklin Gothic Medium Cond" panose="020B0606030402020204" pitchFamily="34" charset="0"/>
          </a:endParaRPr>
        </a:p>
      </dgm:t>
    </dgm:pt>
    <dgm:pt modelId="{4ACA7D47-98F5-46AD-8D3B-2765C8DE799C}" type="parTrans" cxnId="{AC995FD5-AD1D-46F3-8129-A9C307B75EAA}">
      <dgm:prSet/>
      <dgm:spPr/>
      <dgm:t>
        <a:bodyPr/>
        <a:lstStyle/>
        <a:p>
          <a:endParaRPr lang="ru-RU">
            <a:latin typeface="Franklin Gothic Medium Cond" panose="020B0606030402020204" pitchFamily="34" charset="0"/>
          </a:endParaRPr>
        </a:p>
      </dgm:t>
    </dgm:pt>
    <dgm:pt modelId="{484F49A6-3E5C-4A9D-ACE9-94337C8F164D}" type="sibTrans" cxnId="{AC995FD5-AD1D-46F3-8129-A9C307B75EAA}">
      <dgm:prSet/>
      <dgm:spPr/>
      <dgm:t>
        <a:bodyPr/>
        <a:lstStyle/>
        <a:p>
          <a:endParaRPr lang="ru-RU">
            <a:latin typeface="Franklin Gothic Medium Cond" panose="020B0606030402020204" pitchFamily="34" charset="0"/>
          </a:endParaRPr>
        </a:p>
      </dgm:t>
    </dgm:pt>
    <dgm:pt modelId="{D52472FB-FBCB-4B57-8E3E-D160EFF4F857}">
      <dgm:prSet custT="1"/>
      <dgm:spPr>
        <a:solidFill>
          <a:srgbClr val="00B0F0"/>
        </a:solidFill>
      </dgm:spPr>
      <dgm:t>
        <a:bodyPr/>
        <a:lstStyle/>
        <a:p>
          <a:r>
            <a:rPr lang="ru-RU" sz="1600" dirty="0" smtClean="0">
              <a:latin typeface="Franklin Gothic Medium Cond" panose="020B0606030402020204" pitchFamily="34" charset="0"/>
            </a:rPr>
            <a:t>Заместитель директора по воспитательной работе</a:t>
          </a:r>
        </a:p>
      </dgm:t>
    </dgm:pt>
    <dgm:pt modelId="{390E7A26-A2A4-4A25-A188-B184EA7E3306}" type="parTrans" cxnId="{3B3AE9A1-62BD-4A7D-B098-8C39BE63C295}">
      <dgm:prSet/>
      <dgm:spPr/>
      <dgm:t>
        <a:bodyPr/>
        <a:lstStyle/>
        <a:p>
          <a:endParaRPr lang="ru-RU">
            <a:latin typeface="Franklin Gothic Medium Cond" panose="020B0606030402020204" pitchFamily="34" charset="0"/>
          </a:endParaRPr>
        </a:p>
      </dgm:t>
    </dgm:pt>
    <dgm:pt modelId="{6B12C7D9-72A5-43DA-A572-B2484B8529A3}" type="sibTrans" cxnId="{3B3AE9A1-62BD-4A7D-B098-8C39BE63C295}">
      <dgm:prSet/>
      <dgm:spPr/>
      <dgm:t>
        <a:bodyPr/>
        <a:lstStyle/>
        <a:p>
          <a:endParaRPr lang="ru-RU">
            <a:latin typeface="Franklin Gothic Medium Cond" panose="020B0606030402020204" pitchFamily="34" charset="0"/>
          </a:endParaRPr>
        </a:p>
      </dgm:t>
    </dgm:pt>
    <dgm:pt modelId="{AFAC2E48-4CD3-45B8-A821-D1BE15C94680}">
      <dgm:prSet custT="1"/>
      <dgm:spPr>
        <a:solidFill>
          <a:srgbClr val="00B0F0"/>
        </a:solidFill>
      </dgm:spPr>
      <dgm:t>
        <a:bodyPr/>
        <a:lstStyle/>
        <a:p>
          <a:r>
            <a:rPr lang="ru-RU" sz="1600" dirty="0" smtClean="0">
              <a:latin typeface="Franklin Gothic Medium Cond" panose="020B0606030402020204" pitchFamily="34" charset="0"/>
            </a:rPr>
            <a:t>Заместитель директора по учебно-производственной работе</a:t>
          </a:r>
        </a:p>
      </dgm:t>
    </dgm:pt>
    <dgm:pt modelId="{261D6C2F-7332-4EE0-8B63-3E025BBCEC09}" type="parTrans" cxnId="{F4FE59C3-FE56-4CDB-A168-32FF70BE910C}">
      <dgm:prSet/>
      <dgm:spPr/>
      <dgm:t>
        <a:bodyPr/>
        <a:lstStyle/>
        <a:p>
          <a:endParaRPr lang="ru-RU">
            <a:latin typeface="Franklin Gothic Medium Cond" panose="020B0606030402020204" pitchFamily="34" charset="0"/>
          </a:endParaRPr>
        </a:p>
      </dgm:t>
    </dgm:pt>
    <dgm:pt modelId="{1200B36E-EF21-4960-836F-C9FB583892B2}" type="sibTrans" cxnId="{F4FE59C3-FE56-4CDB-A168-32FF70BE910C}">
      <dgm:prSet/>
      <dgm:spPr/>
      <dgm:t>
        <a:bodyPr/>
        <a:lstStyle/>
        <a:p>
          <a:endParaRPr lang="ru-RU">
            <a:latin typeface="Franklin Gothic Medium Cond" panose="020B0606030402020204" pitchFamily="34" charset="0"/>
          </a:endParaRPr>
        </a:p>
      </dgm:t>
    </dgm:pt>
    <dgm:pt modelId="{E459671C-EB30-4E90-8BA3-AC86833540EC}">
      <dgm:prSet custT="1"/>
      <dgm:spPr>
        <a:solidFill>
          <a:srgbClr val="00B0F0"/>
        </a:solidFill>
      </dgm:spPr>
      <dgm:t>
        <a:bodyPr/>
        <a:lstStyle/>
        <a:p>
          <a:r>
            <a:rPr lang="ru-RU" sz="1600" dirty="0" smtClean="0">
              <a:latin typeface="Franklin Gothic Medium Cond" panose="020B0606030402020204" pitchFamily="34" charset="0"/>
            </a:rPr>
            <a:t>Секретарь</a:t>
          </a:r>
        </a:p>
      </dgm:t>
    </dgm:pt>
    <dgm:pt modelId="{50F429A3-ED69-47DA-B004-3459558CE2AF}" type="parTrans" cxnId="{B7B50B7C-5F40-4B83-8F8D-5B2A643D38BB}">
      <dgm:prSet/>
      <dgm:spPr/>
      <dgm:t>
        <a:bodyPr/>
        <a:lstStyle/>
        <a:p>
          <a:endParaRPr lang="ru-RU">
            <a:latin typeface="Franklin Gothic Medium Cond" panose="020B0606030402020204" pitchFamily="34" charset="0"/>
          </a:endParaRPr>
        </a:p>
      </dgm:t>
    </dgm:pt>
    <dgm:pt modelId="{B9F4D9C0-F879-4637-A0DB-357C87E134CE}" type="sibTrans" cxnId="{B7B50B7C-5F40-4B83-8F8D-5B2A643D38BB}">
      <dgm:prSet/>
      <dgm:spPr/>
      <dgm:t>
        <a:bodyPr/>
        <a:lstStyle/>
        <a:p>
          <a:endParaRPr lang="ru-RU">
            <a:latin typeface="Franklin Gothic Medium Cond" panose="020B0606030402020204" pitchFamily="34" charset="0"/>
          </a:endParaRPr>
        </a:p>
      </dgm:t>
    </dgm:pt>
    <dgm:pt modelId="{E59DCBC8-78EE-4B54-8B9A-03E73A8A3EA6}">
      <dgm:prSet custT="1"/>
      <dgm:spPr>
        <a:solidFill>
          <a:srgbClr val="00B0F0"/>
        </a:solidFill>
      </dgm:spPr>
      <dgm:t>
        <a:bodyPr/>
        <a:lstStyle/>
        <a:p>
          <a:r>
            <a:rPr lang="ru-RU" sz="1600" dirty="0" smtClean="0">
              <a:latin typeface="Franklin Gothic Medium Cond" panose="020B0606030402020204" pitchFamily="34" charset="0"/>
            </a:rPr>
            <a:t>Преподаватель</a:t>
          </a:r>
        </a:p>
      </dgm:t>
    </dgm:pt>
    <dgm:pt modelId="{54CA2FEA-3D09-4F1F-A2BD-F8CFD8A1242B}" type="parTrans" cxnId="{35DDA925-725F-4E25-BEE6-D32B53F291B0}">
      <dgm:prSet/>
      <dgm:spPr/>
      <dgm:t>
        <a:bodyPr/>
        <a:lstStyle/>
        <a:p>
          <a:endParaRPr lang="ru-RU">
            <a:latin typeface="Franklin Gothic Medium Cond" panose="020B0606030402020204" pitchFamily="34" charset="0"/>
          </a:endParaRPr>
        </a:p>
      </dgm:t>
    </dgm:pt>
    <dgm:pt modelId="{C87075C8-CF89-4A8D-B9D0-C6C1124B7042}" type="sibTrans" cxnId="{35DDA925-725F-4E25-BEE6-D32B53F291B0}">
      <dgm:prSet/>
      <dgm:spPr/>
      <dgm:t>
        <a:bodyPr/>
        <a:lstStyle/>
        <a:p>
          <a:endParaRPr lang="ru-RU">
            <a:latin typeface="Franklin Gothic Medium Cond" panose="020B0606030402020204" pitchFamily="34" charset="0"/>
          </a:endParaRPr>
        </a:p>
      </dgm:t>
    </dgm:pt>
    <dgm:pt modelId="{FDAE1286-72E5-4CC2-ADFF-B40679C7C203}">
      <dgm:prSet custT="1"/>
      <dgm:spPr>
        <a:solidFill>
          <a:srgbClr val="00B0F0"/>
        </a:solidFill>
      </dgm:spPr>
      <dgm:t>
        <a:bodyPr/>
        <a:lstStyle/>
        <a:p>
          <a:r>
            <a:rPr lang="ru-RU" sz="1600" dirty="0" smtClean="0">
              <a:latin typeface="Franklin Gothic Medium Cond" panose="020B0606030402020204" pitchFamily="34" charset="0"/>
            </a:rPr>
            <a:t>Концертмейстер</a:t>
          </a:r>
        </a:p>
      </dgm:t>
    </dgm:pt>
    <dgm:pt modelId="{7965805D-B0D6-4897-A6D3-805516A0188F}" type="parTrans" cxnId="{79730880-5BEE-47C9-A83E-34AFC8963402}">
      <dgm:prSet/>
      <dgm:spPr/>
      <dgm:t>
        <a:bodyPr/>
        <a:lstStyle/>
        <a:p>
          <a:endParaRPr lang="ru-RU">
            <a:latin typeface="Franklin Gothic Medium Cond" panose="020B0606030402020204" pitchFamily="34" charset="0"/>
          </a:endParaRPr>
        </a:p>
      </dgm:t>
    </dgm:pt>
    <dgm:pt modelId="{004B74AB-B333-47F0-9D65-04AC752377C3}" type="sibTrans" cxnId="{79730880-5BEE-47C9-A83E-34AFC8963402}">
      <dgm:prSet/>
      <dgm:spPr/>
      <dgm:t>
        <a:bodyPr/>
        <a:lstStyle/>
        <a:p>
          <a:endParaRPr lang="ru-RU">
            <a:latin typeface="Franklin Gothic Medium Cond" panose="020B0606030402020204" pitchFamily="34" charset="0"/>
          </a:endParaRPr>
        </a:p>
      </dgm:t>
    </dgm:pt>
    <dgm:pt modelId="{DDAC9DDC-E003-4838-949D-9906F826036A}">
      <dgm:prSet custT="1"/>
      <dgm:spPr>
        <a:solidFill>
          <a:srgbClr val="00B0F0"/>
        </a:solidFill>
      </dgm:spPr>
      <dgm:t>
        <a:bodyPr/>
        <a:lstStyle/>
        <a:p>
          <a:r>
            <a:rPr lang="ru-RU" sz="1600" dirty="0" smtClean="0">
              <a:latin typeface="Franklin Gothic Medium Cond" panose="020B0606030402020204" pitchFamily="34" charset="0"/>
            </a:rPr>
            <a:t>Делопроизводитель</a:t>
          </a:r>
        </a:p>
      </dgm:t>
    </dgm:pt>
    <dgm:pt modelId="{BCD42AE9-1560-46D4-BFC1-168BAAB1B1E9}" type="parTrans" cxnId="{44847DBC-2DF5-4A7E-B2F8-DD576A07CE67}">
      <dgm:prSet/>
      <dgm:spPr/>
      <dgm:t>
        <a:bodyPr/>
        <a:lstStyle/>
        <a:p>
          <a:endParaRPr lang="ru-RU">
            <a:latin typeface="Franklin Gothic Medium Cond" panose="020B0606030402020204" pitchFamily="34" charset="0"/>
          </a:endParaRPr>
        </a:p>
      </dgm:t>
    </dgm:pt>
    <dgm:pt modelId="{091189BB-DB62-43A7-AF72-269A26DD30EF}" type="sibTrans" cxnId="{44847DBC-2DF5-4A7E-B2F8-DD576A07CE67}">
      <dgm:prSet/>
      <dgm:spPr/>
      <dgm:t>
        <a:bodyPr/>
        <a:lstStyle/>
        <a:p>
          <a:endParaRPr lang="ru-RU">
            <a:latin typeface="Franklin Gothic Medium Cond" panose="020B0606030402020204" pitchFamily="34" charset="0"/>
          </a:endParaRPr>
        </a:p>
      </dgm:t>
    </dgm:pt>
    <dgm:pt modelId="{4BC6F1F1-6431-42D5-9F0D-2C6FFCA9C371}">
      <dgm:prSet custT="1"/>
      <dgm:spPr>
        <a:solidFill>
          <a:srgbClr val="00B0F0"/>
        </a:solidFill>
      </dgm:spPr>
      <dgm:t>
        <a:bodyPr/>
        <a:lstStyle/>
        <a:p>
          <a:r>
            <a:rPr lang="ru-RU" sz="1600" dirty="0" smtClean="0">
              <a:latin typeface="Franklin Gothic Medium Cond" panose="020B0606030402020204" pitchFamily="34" charset="0"/>
            </a:rPr>
            <a:t>Библиотекарь</a:t>
          </a:r>
        </a:p>
      </dgm:t>
    </dgm:pt>
    <dgm:pt modelId="{92ED4253-DE3D-4212-8C4A-E74BBBB5CFC7}" type="parTrans" cxnId="{6825B2E1-FC9E-42DB-88A3-1E60E39F08B6}">
      <dgm:prSet/>
      <dgm:spPr/>
      <dgm:t>
        <a:bodyPr/>
        <a:lstStyle/>
        <a:p>
          <a:endParaRPr lang="ru-RU">
            <a:latin typeface="Franklin Gothic Medium Cond" panose="020B0606030402020204" pitchFamily="34" charset="0"/>
          </a:endParaRPr>
        </a:p>
      </dgm:t>
    </dgm:pt>
    <dgm:pt modelId="{36FDC3F0-2A6F-4064-AEE4-8C425E2675C8}" type="sibTrans" cxnId="{6825B2E1-FC9E-42DB-88A3-1E60E39F08B6}">
      <dgm:prSet/>
      <dgm:spPr/>
      <dgm:t>
        <a:bodyPr/>
        <a:lstStyle/>
        <a:p>
          <a:endParaRPr lang="ru-RU">
            <a:latin typeface="Franklin Gothic Medium Cond" panose="020B0606030402020204" pitchFamily="34" charset="0"/>
          </a:endParaRPr>
        </a:p>
      </dgm:t>
    </dgm:pt>
    <dgm:pt modelId="{01D69BF0-CFF6-4921-BC49-16E10914660F}">
      <dgm:prSet custT="1"/>
      <dgm:spPr>
        <a:solidFill>
          <a:srgbClr val="00B0F0"/>
        </a:solidFill>
      </dgm:spPr>
      <dgm:t>
        <a:bodyPr/>
        <a:lstStyle/>
        <a:p>
          <a:r>
            <a:rPr lang="ru-RU" sz="1600" dirty="0" smtClean="0">
              <a:latin typeface="Franklin Gothic Medium Cond" panose="020B0606030402020204" pitchFamily="34" charset="0"/>
            </a:rPr>
            <a:t>Ученики</a:t>
          </a:r>
        </a:p>
      </dgm:t>
    </dgm:pt>
    <dgm:pt modelId="{A91C09C6-2502-4DDB-8FA4-E8409BD794BC}" type="parTrans" cxnId="{C98AFAB6-3FA8-43E3-BF08-C94DDBEBE88E}">
      <dgm:prSet/>
      <dgm:spPr/>
      <dgm:t>
        <a:bodyPr/>
        <a:lstStyle/>
        <a:p>
          <a:endParaRPr lang="ru-RU">
            <a:latin typeface="Franklin Gothic Medium Cond" panose="020B0606030402020204" pitchFamily="34" charset="0"/>
          </a:endParaRPr>
        </a:p>
      </dgm:t>
    </dgm:pt>
    <dgm:pt modelId="{6FABE3B1-61A8-4FB3-9ED3-B8B6C64B6B88}" type="sibTrans" cxnId="{C98AFAB6-3FA8-43E3-BF08-C94DDBEBE88E}">
      <dgm:prSet/>
      <dgm:spPr/>
      <dgm:t>
        <a:bodyPr/>
        <a:lstStyle/>
        <a:p>
          <a:endParaRPr lang="ru-RU">
            <a:latin typeface="Franklin Gothic Medium Cond" panose="020B0606030402020204" pitchFamily="34" charset="0"/>
          </a:endParaRPr>
        </a:p>
      </dgm:t>
    </dgm:pt>
    <dgm:pt modelId="{854F534C-7FB4-448D-8E19-B1A6DB62A64D}">
      <dgm:prSet custT="1"/>
      <dgm:spPr>
        <a:solidFill>
          <a:srgbClr val="00B0F0"/>
        </a:solidFill>
      </dgm:spPr>
      <dgm:t>
        <a:bodyPr/>
        <a:lstStyle/>
        <a:p>
          <a:r>
            <a:rPr lang="ru-RU" sz="1600" dirty="0" smtClean="0">
              <a:latin typeface="Franklin Gothic Medium Cond" panose="020B0606030402020204" pitchFamily="34" charset="0"/>
            </a:rPr>
            <a:t>Родители</a:t>
          </a:r>
        </a:p>
      </dgm:t>
    </dgm:pt>
    <dgm:pt modelId="{3C8441F1-C2CE-4321-9432-F41383BDD089}" type="parTrans" cxnId="{5F539C6C-69EA-45C2-95F9-8D74CB7AD7AE}">
      <dgm:prSet/>
      <dgm:spPr/>
      <dgm:t>
        <a:bodyPr/>
        <a:lstStyle/>
        <a:p>
          <a:endParaRPr lang="ru-RU">
            <a:latin typeface="Franklin Gothic Medium Cond" panose="020B0606030402020204" pitchFamily="34" charset="0"/>
          </a:endParaRPr>
        </a:p>
      </dgm:t>
    </dgm:pt>
    <dgm:pt modelId="{A6B1FF8D-BC5C-4E49-B069-478CB24E313A}" type="sibTrans" cxnId="{5F539C6C-69EA-45C2-95F9-8D74CB7AD7AE}">
      <dgm:prSet/>
      <dgm:spPr/>
      <dgm:t>
        <a:bodyPr/>
        <a:lstStyle/>
        <a:p>
          <a:endParaRPr lang="ru-RU">
            <a:latin typeface="Franklin Gothic Medium Cond" panose="020B0606030402020204" pitchFamily="34" charset="0"/>
          </a:endParaRPr>
        </a:p>
      </dgm:t>
    </dgm:pt>
    <dgm:pt modelId="{E3320710-4A07-471C-9679-DC3FC8626419}">
      <dgm:prSet custT="1"/>
      <dgm:spPr>
        <a:solidFill>
          <a:srgbClr val="00B0F0"/>
        </a:solidFill>
      </dgm:spPr>
      <dgm:t>
        <a:bodyPr/>
        <a:lstStyle/>
        <a:p>
          <a:r>
            <a:rPr lang="ru-RU" sz="1600" dirty="0" smtClean="0">
              <a:latin typeface="Franklin Gothic Medium Cond" panose="020B0606030402020204" pitchFamily="34" charset="0"/>
            </a:rPr>
            <a:t>Заведующие хозяйственной частью</a:t>
          </a:r>
        </a:p>
      </dgm:t>
    </dgm:pt>
    <dgm:pt modelId="{36196F4D-E935-4C89-BBAB-B013AF270FE5}" type="parTrans" cxnId="{FF03D8AA-3939-4C89-997B-4C31C1F816E8}">
      <dgm:prSet/>
      <dgm:spPr/>
      <dgm:t>
        <a:bodyPr/>
        <a:lstStyle/>
        <a:p>
          <a:endParaRPr lang="ru-RU">
            <a:latin typeface="Franklin Gothic Medium Cond" panose="020B0606030402020204" pitchFamily="34" charset="0"/>
          </a:endParaRPr>
        </a:p>
      </dgm:t>
    </dgm:pt>
    <dgm:pt modelId="{EF35879E-4633-4CE3-AFCE-2EFFB2638072}" type="sibTrans" cxnId="{FF03D8AA-3939-4C89-997B-4C31C1F816E8}">
      <dgm:prSet/>
      <dgm:spPr/>
      <dgm:t>
        <a:bodyPr/>
        <a:lstStyle/>
        <a:p>
          <a:endParaRPr lang="ru-RU">
            <a:latin typeface="Franklin Gothic Medium Cond" panose="020B0606030402020204" pitchFamily="34" charset="0"/>
          </a:endParaRPr>
        </a:p>
      </dgm:t>
    </dgm:pt>
    <dgm:pt modelId="{C3B1391B-6999-41D6-AFC8-1730AB774350}" type="pres">
      <dgm:prSet presAssocID="{0CF60C50-2854-4C5E-AACE-5AA598AEC7D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4F5212-14C5-483F-A882-DA3A3BD86D4E}" type="pres">
      <dgm:prSet presAssocID="{006281A6-775D-4AA0-81D6-D39EFA062A37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76A84B-C053-4F33-9927-1804B711F599}" type="pres">
      <dgm:prSet presAssocID="{5D54FF32-E89A-4FC4-B5E6-97B4B947FE54}" presName="sibTrans" presStyleCnt="0"/>
      <dgm:spPr/>
    </dgm:pt>
    <dgm:pt modelId="{2A79833B-2B6A-4CC4-88E4-C568E5111FA6}" type="pres">
      <dgm:prSet presAssocID="{BFF8283C-B112-4CDF-BE82-C74D649DA69C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1347FB-5142-4BD7-9DB3-661C57B6FD6C}" type="pres">
      <dgm:prSet presAssocID="{484F49A6-3E5C-4A9D-ACE9-94337C8F164D}" presName="sibTrans" presStyleCnt="0"/>
      <dgm:spPr/>
    </dgm:pt>
    <dgm:pt modelId="{D8EFE508-1EBD-4024-B6B5-C89097036CA3}" type="pres">
      <dgm:prSet presAssocID="{D52472FB-FBCB-4B57-8E3E-D160EFF4F857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B02F85-A23B-491F-8D52-777B1617B967}" type="pres">
      <dgm:prSet presAssocID="{6B12C7D9-72A5-43DA-A572-B2484B8529A3}" presName="sibTrans" presStyleCnt="0"/>
      <dgm:spPr/>
    </dgm:pt>
    <dgm:pt modelId="{EA08950A-26CE-4DB1-99B8-1F5FA7DD4430}" type="pres">
      <dgm:prSet presAssocID="{AFAC2E48-4CD3-45B8-A821-D1BE15C94680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9BDF4-FF56-4FAE-8F28-11DFE042D78F}" type="pres">
      <dgm:prSet presAssocID="{1200B36E-EF21-4960-836F-C9FB583892B2}" presName="sibTrans" presStyleCnt="0"/>
      <dgm:spPr/>
    </dgm:pt>
    <dgm:pt modelId="{F1758BA0-1DE9-4F30-A26B-45D02D49D35E}" type="pres">
      <dgm:prSet presAssocID="{E459671C-EB30-4E90-8BA3-AC86833540EC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310CC3-6155-40EA-B652-1E5ACAA9BA4E}" type="pres">
      <dgm:prSet presAssocID="{B9F4D9C0-F879-4637-A0DB-357C87E134CE}" presName="sibTrans" presStyleCnt="0"/>
      <dgm:spPr/>
    </dgm:pt>
    <dgm:pt modelId="{934F3DE7-EA69-418F-B00C-72EE112F76BC}" type="pres">
      <dgm:prSet presAssocID="{E59DCBC8-78EE-4B54-8B9A-03E73A8A3EA6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04DB5-A039-4A9F-8ABB-AA7001A12D26}" type="pres">
      <dgm:prSet presAssocID="{C87075C8-CF89-4A8D-B9D0-C6C1124B7042}" presName="sibTrans" presStyleCnt="0"/>
      <dgm:spPr/>
    </dgm:pt>
    <dgm:pt modelId="{ACFC5C1A-6B21-4BDA-BBBE-23EC230B27E9}" type="pres">
      <dgm:prSet presAssocID="{FDAE1286-72E5-4CC2-ADFF-B40679C7C203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3ADEFF-2F69-4EE9-B10E-9F2F14F5D696}" type="pres">
      <dgm:prSet presAssocID="{004B74AB-B333-47F0-9D65-04AC752377C3}" presName="sibTrans" presStyleCnt="0"/>
      <dgm:spPr/>
    </dgm:pt>
    <dgm:pt modelId="{58C2DFA8-84D1-4061-82C2-B8EDA03D7683}" type="pres">
      <dgm:prSet presAssocID="{DDAC9DDC-E003-4838-949D-9906F826036A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012461-713D-4B11-ABBC-E1F5C4B820C6}" type="pres">
      <dgm:prSet presAssocID="{091189BB-DB62-43A7-AF72-269A26DD30EF}" presName="sibTrans" presStyleCnt="0"/>
      <dgm:spPr/>
    </dgm:pt>
    <dgm:pt modelId="{5748F567-4CA0-4482-992C-FCC308C4D141}" type="pres">
      <dgm:prSet presAssocID="{4BC6F1F1-6431-42D5-9F0D-2C6FFCA9C371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89BBF0-0DF9-4B20-82C7-E6376D84D5D6}" type="pres">
      <dgm:prSet presAssocID="{36FDC3F0-2A6F-4064-AEE4-8C425E2675C8}" presName="sibTrans" presStyleCnt="0"/>
      <dgm:spPr/>
    </dgm:pt>
    <dgm:pt modelId="{4B616A6E-DCE6-41F6-8A24-0DDA688791B0}" type="pres">
      <dgm:prSet presAssocID="{01D69BF0-CFF6-4921-BC49-16E10914660F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C5D39-5EAA-47FB-BFC0-B2E426A7774C}" type="pres">
      <dgm:prSet presAssocID="{6FABE3B1-61A8-4FB3-9ED3-B8B6C64B6B88}" presName="sibTrans" presStyleCnt="0"/>
      <dgm:spPr/>
    </dgm:pt>
    <dgm:pt modelId="{E2292EEC-5766-45AD-8661-F7D942CED372}" type="pres">
      <dgm:prSet presAssocID="{854F534C-7FB4-448D-8E19-B1A6DB62A64D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E75925-69F1-4BE8-9F36-96FD6AE95BCD}" type="pres">
      <dgm:prSet presAssocID="{A6B1FF8D-BC5C-4E49-B069-478CB24E313A}" presName="sibTrans" presStyleCnt="0"/>
      <dgm:spPr/>
    </dgm:pt>
    <dgm:pt modelId="{040E13AC-B00F-4728-B60F-DD9DC9625306}" type="pres">
      <dgm:prSet presAssocID="{E3320710-4A07-471C-9679-DC3FC8626419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8AFAB6-3FA8-43E3-BF08-C94DDBEBE88E}" srcId="{0CF60C50-2854-4C5E-AACE-5AA598AEC7D1}" destId="{01D69BF0-CFF6-4921-BC49-16E10914660F}" srcOrd="9" destOrd="0" parTransId="{A91C09C6-2502-4DDB-8FA4-E8409BD794BC}" sibTransId="{6FABE3B1-61A8-4FB3-9ED3-B8B6C64B6B88}"/>
    <dgm:cxn modelId="{3B3AE9A1-62BD-4A7D-B098-8C39BE63C295}" srcId="{0CF60C50-2854-4C5E-AACE-5AA598AEC7D1}" destId="{D52472FB-FBCB-4B57-8E3E-D160EFF4F857}" srcOrd="2" destOrd="0" parTransId="{390E7A26-A2A4-4A25-A188-B184EA7E3306}" sibTransId="{6B12C7D9-72A5-43DA-A572-B2484B8529A3}"/>
    <dgm:cxn modelId="{44ABB9E8-8AEF-4523-8155-443BDB1CDF1E}" type="presOf" srcId="{006281A6-775D-4AA0-81D6-D39EFA062A37}" destId="{B24F5212-14C5-483F-A882-DA3A3BD86D4E}" srcOrd="0" destOrd="0" presId="urn:microsoft.com/office/officeart/2005/8/layout/default#1"/>
    <dgm:cxn modelId="{5F539C6C-69EA-45C2-95F9-8D74CB7AD7AE}" srcId="{0CF60C50-2854-4C5E-AACE-5AA598AEC7D1}" destId="{854F534C-7FB4-448D-8E19-B1A6DB62A64D}" srcOrd="10" destOrd="0" parTransId="{3C8441F1-C2CE-4321-9432-F41383BDD089}" sibTransId="{A6B1FF8D-BC5C-4E49-B069-478CB24E313A}"/>
    <dgm:cxn modelId="{0867444B-2CAA-4EC0-AF8C-C43150DD36DF}" type="presOf" srcId="{E459671C-EB30-4E90-8BA3-AC86833540EC}" destId="{F1758BA0-1DE9-4F30-A26B-45D02D49D35E}" srcOrd="0" destOrd="0" presId="urn:microsoft.com/office/officeart/2005/8/layout/default#1"/>
    <dgm:cxn modelId="{9272672F-817B-4635-AFAB-0909D9512E71}" type="presOf" srcId="{854F534C-7FB4-448D-8E19-B1A6DB62A64D}" destId="{E2292EEC-5766-45AD-8661-F7D942CED372}" srcOrd="0" destOrd="0" presId="urn:microsoft.com/office/officeart/2005/8/layout/default#1"/>
    <dgm:cxn modelId="{1241E80D-9B22-4395-A8D1-DB9950AEC953}" type="presOf" srcId="{BFF8283C-B112-4CDF-BE82-C74D649DA69C}" destId="{2A79833B-2B6A-4CC4-88E4-C568E5111FA6}" srcOrd="0" destOrd="0" presId="urn:microsoft.com/office/officeart/2005/8/layout/default#1"/>
    <dgm:cxn modelId="{D9006922-28C0-4D8C-A156-64225E9BEEE4}" type="presOf" srcId="{FDAE1286-72E5-4CC2-ADFF-B40679C7C203}" destId="{ACFC5C1A-6B21-4BDA-BBBE-23EC230B27E9}" srcOrd="0" destOrd="0" presId="urn:microsoft.com/office/officeart/2005/8/layout/default#1"/>
    <dgm:cxn modelId="{5BB0E614-808F-4D97-A369-6FD89BC9697A}" srcId="{0CF60C50-2854-4C5E-AACE-5AA598AEC7D1}" destId="{006281A6-775D-4AA0-81D6-D39EFA062A37}" srcOrd="0" destOrd="0" parTransId="{6982E68E-891F-42EA-850B-C0D1B1CA4F4F}" sibTransId="{5D54FF32-E89A-4FC4-B5E6-97B4B947FE54}"/>
    <dgm:cxn modelId="{79730880-5BEE-47C9-A83E-34AFC8963402}" srcId="{0CF60C50-2854-4C5E-AACE-5AA598AEC7D1}" destId="{FDAE1286-72E5-4CC2-ADFF-B40679C7C203}" srcOrd="6" destOrd="0" parTransId="{7965805D-B0D6-4897-A6D3-805516A0188F}" sibTransId="{004B74AB-B333-47F0-9D65-04AC752377C3}"/>
    <dgm:cxn modelId="{90418ED9-747D-4F0A-AA16-8A3EFF687BC1}" type="presOf" srcId="{AFAC2E48-4CD3-45B8-A821-D1BE15C94680}" destId="{EA08950A-26CE-4DB1-99B8-1F5FA7DD4430}" srcOrd="0" destOrd="0" presId="urn:microsoft.com/office/officeart/2005/8/layout/default#1"/>
    <dgm:cxn modelId="{44847DBC-2DF5-4A7E-B2F8-DD576A07CE67}" srcId="{0CF60C50-2854-4C5E-AACE-5AA598AEC7D1}" destId="{DDAC9DDC-E003-4838-949D-9906F826036A}" srcOrd="7" destOrd="0" parTransId="{BCD42AE9-1560-46D4-BFC1-168BAAB1B1E9}" sibTransId="{091189BB-DB62-43A7-AF72-269A26DD30EF}"/>
    <dgm:cxn modelId="{6825B2E1-FC9E-42DB-88A3-1E60E39F08B6}" srcId="{0CF60C50-2854-4C5E-AACE-5AA598AEC7D1}" destId="{4BC6F1F1-6431-42D5-9F0D-2C6FFCA9C371}" srcOrd="8" destOrd="0" parTransId="{92ED4253-DE3D-4212-8C4A-E74BBBB5CFC7}" sibTransId="{36FDC3F0-2A6F-4064-AEE4-8C425E2675C8}"/>
    <dgm:cxn modelId="{3D628B60-5D86-4E01-9440-4BF6E80F9A63}" type="presOf" srcId="{0CF60C50-2854-4C5E-AACE-5AA598AEC7D1}" destId="{C3B1391B-6999-41D6-AFC8-1730AB774350}" srcOrd="0" destOrd="0" presId="urn:microsoft.com/office/officeart/2005/8/layout/default#1"/>
    <dgm:cxn modelId="{AC995FD5-AD1D-46F3-8129-A9C307B75EAA}" srcId="{0CF60C50-2854-4C5E-AACE-5AA598AEC7D1}" destId="{BFF8283C-B112-4CDF-BE82-C74D649DA69C}" srcOrd="1" destOrd="0" parTransId="{4ACA7D47-98F5-46AD-8D3B-2765C8DE799C}" sibTransId="{484F49A6-3E5C-4A9D-ACE9-94337C8F164D}"/>
    <dgm:cxn modelId="{35DDA925-725F-4E25-BEE6-D32B53F291B0}" srcId="{0CF60C50-2854-4C5E-AACE-5AA598AEC7D1}" destId="{E59DCBC8-78EE-4B54-8B9A-03E73A8A3EA6}" srcOrd="5" destOrd="0" parTransId="{54CA2FEA-3D09-4F1F-A2BD-F8CFD8A1242B}" sibTransId="{C87075C8-CF89-4A8D-B9D0-C6C1124B7042}"/>
    <dgm:cxn modelId="{4F238046-E1D7-4F8F-A540-B8874EC1C1B2}" type="presOf" srcId="{E59DCBC8-78EE-4B54-8B9A-03E73A8A3EA6}" destId="{934F3DE7-EA69-418F-B00C-72EE112F76BC}" srcOrd="0" destOrd="0" presId="urn:microsoft.com/office/officeart/2005/8/layout/default#1"/>
    <dgm:cxn modelId="{B7B50B7C-5F40-4B83-8F8D-5B2A643D38BB}" srcId="{0CF60C50-2854-4C5E-AACE-5AA598AEC7D1}" destId="{E459671C-EB30-4E90-8BA3-AC86833540EC}" srcOrd="4" destOrd="0" parTransId="{50F429A3-ED69-47DA-B004-3459558CE2AF}" sibTransId="{B9F4D9C0-F879-4637-A0DB-357C87E134CE}"/>
    <dgm:cxn modelId="{232D5191-A69A-4CD0-91F8-180EC4384113}" type="presOf" srcId="{01D69BF0-CFF6-4921-BC49-16E10914660F}" destId="{4B616A6E-DCE6-41F6-8A24-0DDA688791B0}" srcOrd="0" destOrd="0" presId="urn:microsoft.com/office/officeart/2005/8/layout/default#1"/>
    <dgm:cxn modelId="{FF03D8AA-3939-4C89-997B-4C31C1F816E8}" srcId="{0CF60C50-2854-4C5E-AACE-5AA598AEC7D1}" destId="{E3320710-4A07-471C-9679-DC3FC8626419}" srcOrd="11" destOrd="0" parTransId="{36196F4D-E935-4C89-BBAB-B013AF270FE5}" sibTransId="{EF35879E-4633-4CE3-AFCE-2EFFB2638072}"/>
    <dgm:cxn modelId="{F4FE59C3-FE56-4CDB-A168-32FF70BE910C}" srcId="{0CF60C50-2854-4C5E-AACE-5AA598AEC7D1}" destId="{AFAC2E48-4CD3-45B8-A821-D1BE15C94680}" srcOrd="3" destOrd="0" parTransId="{261D6C2F-7332-4EE0-8B63-3E025BBCEC09}" sibTransId="{1200B36E-EF21-4960-836F-C9FB583892B2}"/>
    <dgm:cxn modelId="{B16AD33D-2B1B-4080-A89A-43D004476D61}" type="presOf" srcId="{4BC6F1F1-6431-42D5-9F0D-2C6FFCA9C371}" destId="{5748F567-4CA0-4482-992C-FCC308C4D141}" srcOrd="0" destOrd="0" presId="urn:microsoft.com/office/officeart/2005/8/layout/default#1"/>
    <dgm:cxn modelId="{F5C3C811-1B17-4FD9-B9CD-81D1CFDD72B1}" type="presOf" srcId="{DDAC9DDC-E003-4838-949D-9906F826036A}" destId="{58C2DFA8-84D1-4061-82C2-B8EDA03D7683}" srcOrd="0" destOrd="0" presId="urn:microsoft.com/office/officeart/2005/8/layout/default#1"/>
    <dgm:cxn modelId="{E06A53DA-ED0B-40AD-AC2E-7CD6CE509EFE}" type="presOf" srcId="{E3320710-4A07-471C-9679-DC3FC8626419}" destId="{040E13AC-B00F-4728-B60F-DD9DC9625306}" srcOrd="0" destOrd="0" presId="urn:microsoft.com/office/officeart/2005/8/layout/default#1"/>
    <dgm:cxn modelId="{D36855BA-05A0-4953-9EF4-6BED1EE178E0}" type="presOf" srcId="{D52472FB-FBCB-4B57-8E3E-D160EFF4F857}" destId="{D8EFE508-1EBD-4024-B6B5-C89097036CA3}" srcOrd="0" destOrd="0" presId="urn:microsoft.com/office/officeart/2005/8/layout/default#1"/>
    <dgm:cxn modelId="{A1BF213D-2CBF-463C-BB6E-D70A730BDE84}" type="presParOf" srcId="{C3B1391B-6999-41D6-AFC8-1730AB774350}" destId="{B24F5212-14C5-483F-A882-DA3A3BD86D4E}" srcOrd="0" destOrd="0" presId="urn:microsoft.com/office/officeart/2005/8/layout/default#1"/>
    <dgm:cxn modelId="{94A2ACA5-76DA-4636-9116-9D319FB5CD5E}" type="presParOf" srcId="{C3B1391B-6999-41D6-AFC8-1730AB774350}" destId="{6076A84B-C053-4F33-9927-1804B711F599}" srcOrd="1" destOrd="0" presId="urn:microsoft.com/office/officeart/2005/8/layout/default#1"/>
    <dgm:cxn modelId="{417D753E-4AEE-49EE-AC0E-EE88BD8FA285}" type="presParOf" srcId="{C3B1391B-6999-41D6-AFC8-1730AB774350}" destId="{2A79833B-2B6A-4CC4-88E4-C568E5111FA6}" srcOrd="2" destOrd="0" presId="urn:microsoft.com/office/officeart/2005/8/layout/default#1"/>
    <dgm:cxn modelId="{29097932-105A-4158-85C7-76B052B17F1B}" type="presParOf" srcId="{C3B1391B-6999-41D6-AFC8-1730AB774350}" destId="{4B1347FB-5142-4BD7-9DB3-661C57B6FD6C}" srcOrd="3" destOrd="0" presId="urn:microsoft.com/office/officeart/2005/8/layout/default#1"/>
    <dgm:cxn modelId="{BC71194F-74CF-4BD2-A9CB-E8E7503FBDEC}" type="presParOf" srcId="{C3B1391B-6999-41D6-AFC8-1730AB774350}" destId="{D8EFE508-1EBD-4024-B6B5-C89097036CA3}" srcOrd="4" destOrd="0" presId="urn:microsoft.com/office/officeart/2005/8/layout/default#1"/>
    <dgm:cxn modelId="{CCF9F1FA-5EA2-446B-8175-495D8A7297C4}" type="presParOf" srcId="{C3B1391B-6999-41D6-AFC8-1730AB774350}" destId="{9CB02F85-A23B-491F-8D52-777B1617B967}" srcOrd="5" destOrd="0" presId="urn:microsoft.com/office/officeart/2005/8/layout/default#1"/>
    <dgm:cxn modelId="{C18EEF2F-982D-4913-B583-1209B44F66E6}" type="presParOf" srcId="{C3B1391B-6999-41D6-AFC8-1730AB774350}" destId="{EA08950A-26CE-4DB1-99B8-1F5FA7DD4430}" srcOrd="6" destOrd="0" presId="urn:microsoft.com/office/officeart/2005/8/layout/default#1"/>
    <dgm:cxn modelId="{A11C96D7-030B-4093-9629-0DF1E9DF004C}" type="presParOf" srcId="{C3B1391B-6999-41D6-AFC8-1730AB774350}" destId="{6ED9BDF4-FF56-4FAE-8F28-11DFE042D78F}" srcOrd="7" destOrd="0" presId="urn:microsoft.com/office/officeart/2005/8/layout/default#1"/>
    <dgm:cxn modelId="{68961806-8759-4249-B77C-B408D735E0A2}" type="presParOf" srcId="{C3B1391B-6999-41D6-AFC8-1730AB774350}" destId="{F1758BA0-1DE9-4F30-A26B-45D02D49D35E}" srcOrd="8" destOrd="0" presId="urn:microsoft.com/office/officeart/2005/8/layout/default#1"/>
    <dgm:cxn modelId="{15C62DFC-33AE-493B-A516-E216717375EB}" type="presParOf" srcId="{C3B1391B-6999-41D6-AFC8-1730AB774350}" destId="{60310CC3-6155-40EA-B652-1E5ACAA9BA4E}" srcOrd="9" destOrd="0" presId="urn:microsoft.com/office/officeart/2005/8/layout/default#1"/>
    <dgm:cxn modelId="{C1B8D11E-FD0B-4BC9-88EE-9BC4CD63A2F9}" type="presParOf" srcId="{C3B1391B-6999-41D6-AFC8-1730AB774350}" destId="{934F3DE7-EA69-418F-B00C-72EE112F76BC}" srcOrd="10" destOrd="0" presId="urn:microsoft.com/office/officeart/2005/8/layout/default#1"/>
    <dgm:cxn modelId="{3BF00534-1F96-45CA-B188-9DC5BFE1EA5D}" type="presParOf" srcId="{C3B1391B-6999-41D6-AFC8-1730AB774350}" destId="{1D404DB5-A039-4A9F-8ABB-AA7001A12D26}" srcOrd="11" destOrd="0" presId="urn:microsoft.com/office/officeart/2005/8/layout/default#1"/>
    <dgm:cxn modelId="{AE35EC7E-FBB5-4F2C-A169-114DB2364228}" type="presParOf" srcId="{C3B1391B-6999-41D6-AFC8-1730AB774350}" destId="{ACFC5C1A-6B21-4BDA-BBBE-23EC230B27E9}" srcOrd="12" destOrd="0" presId="urn:microsoft.com/office/officeart/2005/8/layout/default#1"/>
    <dgm:cxn modelId="{A7BCABA6-D64A-4571-8600-487973E41E12}" type="presParOf" srcId="{C3B1391B-6999-41D6-AFC8-1730AB774350}" destId="{F73ADEFF-2F69-4EE9-B10E-9F2F14F5D696}" srcOrd="13" destOrd="0" presId="urn:microsoft.com/office/officeart/2005/8/layout/default#1"/>
    <dgm:cxn modelId="{115ADCE9-7E25-42EA-A259-7A838F4F774E}" type="presParOf" srcId="{C3B1391B-6999-41D6-AFC8-1730AB774350}" destId="{58C2DFA8-84D1-4061-82C2-B8EDA03D7683}" srcOrd="14" destOrd="0" presId="urn:microsoft.com/office/officeart/2005/8/layout/default#1"/>
    <dgm:cxn modelId="{2CEB6D7A-85CC-4DF8-8920-7C741201317B}" type="presParOf" srcId="{C3B1391B-6999-41D6-AFC8-1730AB774350}" destId="{08012461-713D-4B11-ABBC-E1F5C4B820C6}" srcOrd="15" destOrd="0" presId="urn:microsoft.com/office/officeart/2005/8/layout/default#1"/>
    <dgm:cxn modelId="{5839FBC6-A225-484D-AD30-3EBC0A852155}" type="presParOf" srcId="{C3B1391B-6999-41D6-AFC8-1730AB774350}" destId="{5748F567-4CA0-4482-992C-FCC308C4D141}" srcOrd="16" destOrd="0" presId="urn:microsoft.com/office/officeart/2005/8/layout/default#1"/>
    <dgm:cxn modelId="{2B7F068F-3DE8-40C8-BD82-3954848CA640}" type="presParOf" srcId="{C3B1391B-6999-41D6-AFC8-1730AB774350}" destId="{CC89BBF0-0DF9-4B20-82C7-E6376D84D5D6}" srcOrd="17" destOrd="0" presId="urn:microsoft.com/office/officeart/2005/8/layout/default#1"/>
    <dgm:cxn modelId="{C2282D50-CD45-445C-A150-2F98C7D9A779}" type="presParOf" srcId="{C3B1391B-6999-41D6-AFC8-1730AB774350}" destId="{4B616A6E-DCE6-41F6-8A24-0DDA688791B0}" srcOrd="18" destOrd="0" presId="urn:microsoft.com/office/officeart/2005/8/layout/default#1"/>
    <dgm:cxn modelId="{7E662A05-1A1F-4F36-AD91-BFF2BB5809F4}" type="presParOf" srcId="{C3B1391B-6999-41D6-AFC8-1730AB774350}" destId="{A62C5D39-5EAA-47FB-BFC0-B2E426A7774C}" srcOrd="19" destOrd="0" presId="urn:microsoft.com/office/officeart/2005/8/layout/default#1"/>
    <dgm:cxn modelId="{A876DEB0-0901-4BB9-A713-307EEA377E42}" type="presParOf" srcId="{C3B1391B-6999-41D6-AFC8-1730AB774350}" destId="{E2292EEC-5766-45AD-8661-F7D942CED372}" srcOrd="20" destOrd="0" presId="urn:microsoft.com/office/officeart/2005/8/layout/default#1"/>
    <dgm:cxn modelId="{D4FB736D-ADBD-455D-AB6A-CBABF841D4E1}" type="presParOf" srcId="{C3B1391B-6999-41D6-AFC8-1730AB774350}" destId="{DCE75925-69F1-4BE8-9F36-96FD6AE95BCD}" srcOrd="21" destOrd="0" presId="urn:microsoft.com/office/officeart/2005/8/layout/default#1"/>
    <dgm:cxn modelId="{A9381463-9C2F-4A44-BB67-218D3D4EFE3B}" type="presParOf" srcId="{C3B1391B-6999-41D6-AFC8-1730AB774350}" destId="{040E13AC-B00F-4728-B60F-DD9DC9625306}" srcOrd="2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4F5212-14C5-483F-A882-DA3A3BD86D4E}">
      <dsp:nvSpPr>
        <dsp:cNvPr id="0" name=""/>
        <dsp:cNvSpPr/>
      </dsp:nvSpPr>
      <dsp:spPr>
        <a:xfrm>
          <a:off x="3389" y="911602"/>
          <a:ext cx="2688797" cy="1613278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Franklin Gothic Medium Cond" panose="020B0606030402020204" pitchFamily="34" charset="0"/>
            </a:rPr>
            <a:t>Директор</a:t>
          </a:r>
          <a:endParaRPr lang="ru-RU" sz="1600" kern="1200" dirty="0">
            <a:latin typeface="Franklin Gothic Medium Cond" panose="020B0606030402020204" pitchFamily="34" charset="0"/>
          </a:endParaRPr>
        </a:p>
      </dsp:txBody>
      <dsp:txXfrm>
        <a:off x="3389" y="911602"/>
        <a:ext cx="2688797" cy="1613278"/>
      </dsp:txXfrm>
    </dsp:sp>
    <dsp:sp modelId="{2A79833B-2B6A-4CC4-88E4-C568E5111FA6}">
      <dsp:nvSpPr>
        <dsp:cNvPr id="0" name=""/>
        <dsp:cNvSpPr/>
      </dsp:nvSpPr>
      <dsp:spPr>
        <a:xfrm>
          <a:off x="2961066" y="911602"/>
          <a:ext cx="2688797" cy="1613278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Franklin Gothic Medium Cond" panose="020B0606030402020204" pitchFamily="34" charset="0"/>
            </a:rPr>
            <a:t>Заместитель директора по научно-методической работе</a:t>
          </a:r>
          <a:endParaRPr lang="ru-RU" sz="1600" kern="1200" dirty="0">
            <a:latin typeface="Franklin Gothic Medium Cond" panose="020B0606030402020204" pitchFamily="34" charset="0"/>
          </a:endParaRPr>
        </a:p>
      </dsp:txBody>
      <dsp:txXfrm>
        <a:off x="2961066" y="911602"/>
        <a:ext cx="2688797" cy="1613278"/>
      </dsp:txXfrm>
    </dsp:sp>
    <dsp:sp modelId="{D8EFE508-1EBD-4024-B6B5-C89097036CA3}">
      <dsp:nvSpPr>
        <dsp:cNvPr id="0" name=""/>
        <dsp:cNvSpPr/>
      </dsp:nvSpPr>
      <dsp:spPr>
        <a:xfrm>
          <a:off x="5918743" y="911602"/>
          <a:ext cx="2688797" cy="1613278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Franklin Gothic Medium Cond" panose="020B0606030402020204" pitchFamily="34" charset="0"/>
            </a:rPr>
            <a:t>Заместитель директора по воспитательной работе</a:t>
          </a:r>
        </a:p>
      </dsp:txBody>
      <dsp:txXfrm>
        <a:off x="5918743" y="911602"/>
        <a:ext cx="2688797" cy="1613278"/>
      </dsp:txXfrm>
    </dsp:sp>
    <dsp:sp modelId="{EA08950A-26CE-4DB1-99B8-1F5FA7DD4430}">
      <dsp:nvSpPr>
        <dsp:cNvPr id="0" name=""/>
        <dsp:cNvSpPr/>
      </dsp:nvSpPr>
      <dsp:spPr>
        <a:xfrm>
          <a:off x="8876421" y="911602"/>
          <a:ext cx="2688797" cy="1613278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Franklin Gothic Medium Cond" panose="020B0606030402020204" pitchFamily="34" charset="0"/>
            </a:rPr>
            <a:t>Заместитель директора по учебно-производственной работе</a:t>
          </a:r>
        </a:p>
      </dsp:txBody>
      <dsp:txXfrm>
        <a:off x="8876421" y="911602"/>
        <a:ext cx="2688797" cy="1613278"/>
      </dsp:txXfrm>
    </dsp:sp>
    <dsp:sp modelId="{F1758BA0-1DE9-4F30-A26B-45D02D49D35E}">
      <dsp:nvSpPr>
        <dsp:cNvPr id="0" name=""/>
        <dsp:cNvSpPr/>
      </dsp:nvSpPr>
      <dsp:spPr>
        <a:xfrm>
          <a:off x="3389" y="2793760"/>
          <a:ext cx="2688797" cy="1613278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Franklin Gothic Medium Cond" panose="020B0606030402020204" pitchFamily="34" charset="0"/>
            </a:rPr>
            <a:t>Секретарь</a:t>
          </a:r>
        </a:p>
      </dsp:txBody>
      <dsp:txXfrm>
        <a:off x="3389" y="2793760"/>
        <a:ext cx="2688797" cy="1613278"/>
      </dsp:txXfrm>
    </dsp:sp>
    <dsp:sp modelId="{934F3DE7-EA69-418F-B00C-72EE112F76BC}">
      <dsp:nvSpPr>
        <dsp:cNvPr id="0" name=""/>
        <dsp:cNvSpPr/>
      </dsp:nvSpPr>
      <dsp:spPr>
        <a:xfrm>
          <a:off x="2961066" y="2793760"/>
          <a:ext cx="2688797" cy="1613278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Franklin Gothic Medium Cond" panose="020B0606030402020204" pitchFamily="34" charset="0"/>
            </a:rPr>
            <a:t>Преподаватель</a:t>
          </a:r>
        </a:p>
      </dsp:txBody>
      <dsp:txXfrm>
        <a:off x="2961066" y="2793760"/>
        <a:ext cx="2688797" cy="1613278"/>
      </dsp:txXfrm>
    </dsp:sp>
    <dsp:sp modelId="{ACFC5C1A-6B21-4BDA-BBBE-23EC230B27E9}">
      <dsp:nvSpPr>
        <dsp:cNvPr id="0" name=""/>
        <dsp:cNvSpPr/>
      </dsp:nvSpPr>
      <dsp:spPr>
        <a:xfrm>
          <a:off x="5918743" y="2793760"/>
          <a:ext cx="2688797" cy="1613278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Franklin Gothic Medium Cond" panose="020B0606030402020204" pitchFamily="34" charset="0"/>
            </a:rPr>
            <a:t>Концертмейстер</a:t>
          </a:r>
        </a:p>
      </dsp:txBody>
      <dsp:txXfrm>
        <a:off x="5918743" y="2793760"/>
        <a:ext cx="2688797" cy="1613278"/>
      </dsp:txXfrm>
    </dsp:sp>
    <dsp:sp modelId="{58C2DFA8-84D1-4061-82C2-B8EDA03D7683}">
      <dsp:nvSpPr>
        <dsp:cNvPr id="0" name=""/>
        <dsp:cNvSpPr/>
      </dsp:nvSpPr>
      <dsp:spPr>
        <a:xfrm>
          <a:off x="8876421" y="2793760"/>
          <a:ext cx="2688797" cy="1613278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Franklin Gothic Medium Cond" panose="020B0606030402020204" pitchFamily="34" charset="0"/>
            </a:rPr>
            <a:t>Делопроизводитель</a:t>
          </a:r>
        </a:p>
      </dsp:txBody>
      <dsp:txXfrm>
        <a:off x="8876421" y="2793760"/>
        <a:ext cx="2688797" cy="1613278"/>
      </dsp:txXfrm>
    </dsp:sp>
    <dsp:sp modelId="{5748F567-4CA0-4482-992C-FCC308C4D141}">
      <dsp:nvSpPr>
        <dsp:cNvPr id="0" name=""/>
        <dsp:cNvSpPr/>
      </dsp:nvSpPr>
      <dsp:spPr>
        <a:xfrm>
          <a:off x="3389" y="4675919"/>
          <a:ext cx="2688797" cy="1613278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Franklin Gothic Medium Cond" panose="020B0606030402020204" pitchFamily="34" charset="0"/>
            </a:rPr>
            <a:t>Библиотекарь</a:t>
          </a:r>
        </a:p>
      </dsp:txBody>
      <dsp:txXfrm>
        <a:off x="3389" y="4675919"/>
        <a:ext cx="2688797" cy="1613278"/>
      </dsp:txXfrm>
    </dsp:sp>
    <dsp:sp modelId="{4B616A6E-DCE6-41F6-8A24-0DDA688791B0}">
      <dsp:nvSpPr>
        <dsp:cNvPr id="0" name=""/>
        <dsp:cNvSpPr/>
      </dsp:nvSpPr>
      <dsp:spPr>
        <a:xfrm>
          <a:off x="2961066" y="4675919"/>
          <a:ext cx="2688797" cy="1613278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Franklin Gothic Medium Cond" panose="020B0606030402020204" pitchFamily="34" charset="0"/>
            </a:rPr>
            <a:t>Ученики</a:t>
          </a:r>
        </a:p>
      </dsp:txBody>
      <dsp:txXfrm>
        <a:off x="2961066" y="4675919"/>
        <a:ext cx="2688797" cy="1613278"/>
      </dsp:txXfrm>
    </dsp:sp>
    <dsp:sp modelId="{E2292EEC-5766-45AD-8661-F7D942CED372}">
      <dsp:nvSpPr>
        <dsp:cNvPr id="0" name=""/>
        <dsp:cNvSpPr/>
      </dsp:nvSpPr>
      <dsp:spPr>
        <a:xfrm>
          <a:off x="5918743" y="4675919"/>
          <a:ext cx="2688797" cy="1613278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Franklin Gothic Medium Cond" panose="020B0606030402020204" pitchFamily="34" charset="0"/>
            </a:rPr>
            <a:t>Родители</a:t>
          </a:r>
        </a:p>
      </dsp:txBody>
      <dsp:txXfrm>
        <a:off x="5918743" y="4675919"/>
        <a:ext cx="2688797" cy="1613278"/>
      </dsp:txXfrm>
    </dsp:sp>
    <dsp:sp modelId="{040E13AC-B00F-4728-B60F-DD9DC9625306}">
      <dsp:nvSpPr>
        <dsp:cNvPr id="0" name=""/>
        <dsp:cNvSpPr/>
      </dsp:nvSpPr>
      <dsp:spPr>
        <a:xfrm>
          <a:off x="8876421" y="4675919"/>
          <a:ext cx="2688797" cy="1613278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Franklin Gothic Medium Cond" panose="020B0606030402020204" pitchFamily="34" charset="0"/>
            </a:rPr>
            <a:t>Заведующие хозяйственной частью</a:t>
          </a:r>
        </a:p>
      </dsp:txBody>
      <dsp:txXfrm>
        <a:off x="8876421" y="4675919"/>
        <a:ext cx="2688797" cy="1613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DC14F-5BB9-4E61-86A6-02BDF33A57B2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6B408-D911-4D53-8FBF-60169B86D7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32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B408-D911-4D53-8FBF-60169B86D72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945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B408-D911-4D53-8FBF-60169B86D72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052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B408-D911-4D53-8FBF-60169B86D727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491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46CB-9925-40C5-893F-A80963E962E1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C02E-A139-401D-B81C-EC908B946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228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46CB-9925-40C5-893F-A80963E962E1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C02E-A139-401D-B81C-EC908B946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790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46CB-9925-40C5-893F-A80963E962E1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C02E-A139-401D-B81C-EC908B946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491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46CB-9925-40C5-893F-A80963E962E1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C02E-A139-401D-B81C-EC908B946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67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46CB-9925-40C5-893F-A80963E962E1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C02E-A139-401D-B81C-EC908B946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834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46CB-9925-40C5-893F-A80963E962E1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C02E-A139-401D-B81C-EC908B946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66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46CB-9925-40C5-893F-A80963E962E1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C02E-A139-401D-B81C-EC908B946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936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46CB-9925-40C5-893F-A80963E962E1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C02E-A139-401D-B81C-EC908B946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3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46CB-9925-40C5-893F-A80963E962E1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C02E-A139-401D-B81C-EC908B946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490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46CB-9925-40C5-893F-A80963E962E1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C02E-A139-401D-B81C-EC908B946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37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46CB-9925-40C5-893F-A80963E962E1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C02E-A139-401D-B81C-EC908B946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87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646CB-9925-40C5-893F-A80963E962E1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FC02E-A139-401D-B81C-EC908B946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42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6138" y="3824114"/>
            <a:ext cx="6739802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3200" dirty="0" smtClean="0">
                <a:solidFill>
                  <a:srgbClr val="00B0F0"/>
                </a:solidFill>
                <a:latin typeface="Franklin Gothic Medium" panose="020B0603020102020204" pitchFamily="34" charset="0"/>
              </a:rPr>
              <a:t>1С:Детская </a:t>
            </a:r>
            <a:r>
              <a:rPr lang="ru-RU" sz="3200" dirty="0">
                <a:solidFill>
                  <a:srgbClr val="00B0F0"/>
                </a:solidFill>
                <a:latin typeface="Franklin Gothic Medium" panose="020B0603020102020204" pitchFamily="34" charset="0"/>
              </a:rPr>
              <a:t>школа </a:t>
            </a:r>
            <a:r>
              <a:rPr lang="ru-RU" sz="3200" dirty="0" smtClean="0">
                <a:solidFill>
                  <a:srgbClr val="00B0F0"/>
                </a:solidFill>
                <a:latin typeface="Franklin Gothic Medium" panose="020B0603020102020204" pitchFamily="34" charset="0"/>
              </a:rPr>
              <a:t>искусств</a:t>
            </a:r>
            <a:br>
              <a:rPr lang="ru-RU" sz="3200" dirty="0" smtClean="0">
                <a:solidFill>
                  <a:srgbClr val="00B0F0"/>
                </a:solidFill>
                <a:latin typeface="Franklin Gothic Medium" panose="020B0603020102020204" pitchFamily="34" charset="0"/>
              </a:rPr>
            </a:br>
            <a:r>
              <a:rPr lang="ru-RU" sz="3200" dirty="0">
                <a:solidFill>
                  <a:srgbClr val="00B0F0"/>
                </a:solidFill>
                <a:latin typeface="Franklin Gothic Medium" panose="020B0603020102020204" pitchFamily="34" charset="0"/>
              </a:rPr>
              <a:t>автоматизация работы приемной комиссии </a:t>
            </a:r>
            <a:endParaRPr lang="ru-RU" sz="3200" dirty="0" smtClean="0">
              <a:solidFill>
                <a:srgbClr val="00B0F0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026" name="Picture 2" descr="ÐÐ°ÑÑÐ¸Ð½ÐºÐ¸ Ð¿Ð¾ Ð·Ð°Ð¿ÑÐ¾ÑÑ Ð¸ÑÐºÑÑÑÑÐ²Ð¾ Ð´ÐµÑÑÐºÐ¾Ð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5" t="11110" r="10544" b="13765"/>
          <a:stretch/>
        </p:blipFill>
        <p:spPr bwMode="auto">
          <a:xfrm>
            <a:off x="8795939" y="2175065"/>
            <a:ext cx="3268242" cy="309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2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719667" y="270934"/>
            <a:ext cx="9156700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3200" dirty="0" smtClean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Потенциальные пользователи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335360" y="270933"/>
          <a:ext cx="11568608" cy="72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00064" y="1482130"/>
            <a:ext cx="2543174" cy="213737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prstMaterial="metal">
              <a:contourClr>
                <a:schemeClr val="tx1"/>
              </a:contourClr>
            </a:sp3d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Учет бюджетных и хозрасчетных часов. Формирование отчетов по отработанным часам по бюджету и хозрасчету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15038" y="1482130"/>
            <a:ext cx="2543174" cy="213737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prstMaterial="metal">
              <a:contourClr>
                <a:schemeClr val="tx1"/>
              </a:contourClr>
            </a:sp3d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Платные услуги: заключение договор, печать их, генерация счетов на обучение и печать квитанций</a:t>
            </a:r>
            <a:r>
              <a:rPr lang="ru-RU" sz="16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)</a:t>
            </a:r>
            <a:endParaRPr lang="ru-RU" sz="16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57551" y="1482130"/>
            <a:ext cx="2543174" cy="213737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prstMaterial="metal">
              <a:contourClr>
                <a:schemeClr val="tx1"/>
              </a:contourClr>
            </a:sp3d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Работа с абитуриентами (группы поступающих, вступит. Экзамены, решение комиссии, протоколы, ведомости, зачисление</a:t>
            </a:r>
            <a:r>
              <a:rPr lang="ru-RU" sz="16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)</a:t>
            </a:r>
            <a:endParaRPr lang="ru-RU" sz="16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772525" y="1482130"/>
            <a:ext cx="2543174" cy="213737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prstMaterial="metal">
              <a:contourClr>
                <a:schemeClr val="tx1"/>
              </a:contourClr>
            </a:sp3d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Показатели эффективности работы преподавателей. </a:t>
            </a:r>
            <a:r>
              <a:rPr lang="ru-RU" sz="16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Учитываются </a:t>
            </a:r>
            <a:r>
              <a:rPr 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творческие работы преподавателей, участие в мероприятиях школы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064" y="3812580"/>
            <a:ext cx="2543174" cy="213737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prstMaterial="metal">
              <a:contourClr>
                <a:schemeClr val="tx1"/>
              </a:contourClr>
            </a:sp3d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Формирование отчетов по тарификации и контингенту </a:t>
            </a:r>
            <a:r>
              <a:rPr lang="ru-RU" sz="16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учащихся</a:t>
            </a:r>
            <a:endParaRPr lang="ru-RU" sz="16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15038" y="3812580"/>
            <a:ext cx="2543174" cy="213737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prstMaterial="metal">
              <a:contourClr>
                <a:schemeClr val="tx1"/>
              </a:contourClr>
            </a:sp3d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Формирование учебных планов для двух уровней подготовки предпрофессиональной и </a:t>
            </a:r>
            <a:r>
              <a:rPr lang="ru-RU" sz="16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общеразвивающей</a:t>
            </a:r>
            <a:endParaRPr lang="ru-RU" sz="16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57551" y="3812580"/>
            <a:ext cx="2543174" cy="213737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prstMaterial="metal">
              <a:contourClr>
                <a:schemeClr val="tx1"/>
              </a:contourClr>
            </a:sp3d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Ведение учета в одной  информационной базе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72525" y="3812580"/>
            <a:ext cx="2543174" cy="213737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prstMaterial="metal">
              <a:contourClr>
                <a:schemeClr val="tx1"/>
              </a:contourClr>
            </a:sp3d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Карточки ученика и сотрудников с учетом необходимой специфики ДШИ</a:t>
            </a: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362479" y="340920"/>
            <a:ext cx="10657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3200" dirty="0">
                <a:solidFill>
                  <a:srgbClr val="00B0F0"/>
                </a:solidFill>
                <a:latin typeface="Franklin Gothic Medium" panose="020B0603020102020204" pitchFamily="34" charset="0"/>
              </a:rPr>
              <a:t>Автоматизированные процессы</a:t>
            </a:r>
            <a:endParaRPr lang="ru-RU" altLang="ru-RU" sz="3200" dirty="0">
              <a:solidFill>
                <a:srgbClr val="00B0F0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40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770" y="4816254"/>
            <a:ext cx="11607454" cy="159301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Franklin Gothic Medium" panose="020B0603020102020204" pitchFamily="34" charset="0"/>
              </a:rPr>
              <a:t>Предпрофессиональные </a:t>
            </a:r>
            <a:r>
              <a:rPr lang="ru-RU" sz="1600" dirty="0">
                <a:latin typeface="Franklin Gothic Medium" panose="020B0603020102020204" pitchFamily="34" charset="0"/>
              </a:rPr>
              <a:t>программы призваны обеспечивать: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600" dirty="0">
                <a:latin typeface="Franklin Gothic Medium" panose="020B0603020102020204" pitchFamily="34" charset="0"/>
              </a:rPr>
              <a:t>преемственность  предпрофессиональных  программ  и  основных  профессиональных  образовательных программ среднего профессионального и высшего профессионального образования в области </a:t>
            </a:r>
            <a:r>
              <a:rPr lang="ru-RU" sz="1600" dirty="0" smtClean="0">
                <a:latin typeface="Franklin Gothic Medium" panose="020B0603020102020204" pitchFamily="34" charset="0"/>
              </a:rPr>
              <a:t>искусств</a:t>
            </a:r>
            <a:endParaRPr lang="ru-RU" sz="1600" dirty="0">
              <a:latin typeface="Franklin Gothic Medium" panose="020B06030201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600" dirty="0">
                <a:latin typeface="Franklin Gothic Medium" panose="020B0603020102020204" pitchFamily="34" charset="0"/>
              </a:rPr>
              <a:t>сохранение единства образовательного пространства Российской Федерации в сфере культуры и искусства условиях многообразия образовательных систем, а также типов и видов образовательных </a:t>
            </a:r>
            <a:r>
              <a:rPr lang="ru-RU" sz="1600" dirty="0" smtClean="0">
                <a:latin typeface="Franklin Gothic Medium" panose="020B0603020102020204" pitchFamily="34" charset="0"/>
              </a:rPr>
              <a:t>учреждений</a:t>
            </a:r>
            <a:endParaRPr lang="ru-RU" sz="1600" dirty="0">
              <a:latin typeface="Franklin Gothic Medium" panose="020B0603020102020204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62479" y="327065"/>
            <a:ext cx="10657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3200" dirty="0">
                <a:solidFill>
                  <a:srgbClr val="00B0F0"/>
                </a:solidFill>
                <a:latin typeface="Franklin Gothic Medium" panose="020B0603020102020204" pitchFamily="34" charset="0"/>
              </a:rPr>
              <a:t>Учебные программы ДШИ</a:t>
            </a:r>
            <a:endParaRPr lang="ru-RU" altLang="ru-RU" sz="3200" dirty="0">
              <a:solidFill>
                <a:srgbClr val="00B0F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4945" y="1820726"/>
            <a:ext cx="2768599" cy="272036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реализовывать дополнительные общеобразовательные программы</a:t>
            </a:r>
          </a:p>
        </p:txBody>
      </p:sp>
      <p:sp>
        <p:nvSpPr>
          <p:cNvPr id="7" name="Овал 6"/>
          <p:cNvSpPr/>
          <p:nvPr/>
        </p:nvSpPr>
        <p:spPr>
          <a:xfrm>
            <a:off x="1668460" y="1545559"/>
            <a:ext cx="681567" cy="68156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30598" y="1820726"/>
            <a:ext cx="5257800" cy="272036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реализовывать  дополнительные  предпрофессиональные  общеобразовательные  программы  в  области искусств  в  целях  выявления  одарённых  детей  в  раннем  детском  возрасте,  приобретения  ими  знаний, профессиональных  навыков  для  подготовки  к  получению  профессионального  образования  в  области искусств</a:t>
            </a:r>
          </a:p>
        </p:txBody>
      </p:sp>
      <p:sp>
        <p:nvSpPr>
          <p:cNvPr id="9" name="Овал 8"/>
          <p:cNvSpPr/>
          <p:nvPr/>
        </p:nvSpPr>
        <p:spPr>
          <a:xfrm>
            <a:off x="5818714" y="1545559"/>
            <a:ext cx="681567" cy="68156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925451" y="1820726"/>
            <a:ext cx="2768599" cy="272036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самостоятельно разрабатывать программу своей деятельности (для предпрофессиональных программ – на базе ФГТ)</a:t>
            </a:r>
          </a:p>
        </p:txBody>
      </p:sp>
      <p:sp>
        <p:nvSpPr>
          <p:cNvPr id="11" name="Овал 10"/>
          <p:cNvSpPr/>
          <p:nvPr/>
        </p:nvSpPr>
        <p:spPr>
          <a:xfrm>
            <a:off x="9968966" y="1545559"/>
            <a:ext cx="681567" cy="68156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2479" y="1110733"/>
            <a:ext cx="79994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Franklin Gothic Medium" panose="020B0603020102020204" pitchFamily="34" charset="0"/>
              </a:rPr>
              <a:t>На сегодняшний день существующая правовая база позволяет ДШИ: </a:t>
            </a:r>
          </a:p>
        </p:txBody>
      </p:sp>
    </p:spTree>
    <p:extLst>
      <p:ext uri="{BB962C8B-B14F-4D97-AF65-F5344CB8AC3E}">
        <p14:creationId xmlns:p14="http://schemas.microsoft.com/office/powerpoint/2010/main" val="87625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Скругленный прямоугольник 39"/>
          <p:cNvSpPr/>
          <p:nvPr/>
        </p:nvSpPr>
        <p:spPr>
          <a:xfrm>
            <a:off x="287867" y="5016502"/>
            <a:ext cx="11616265" cy="891120"/>
          </a:xfrm>
          <a:prstGeom prst="roundRect">
            <a:avLst>
              <a:gd name="adj" fmla="val 352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667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87867" y="3716653"/>
            <a:ext cx="11616265" cy="891120"/>
          </a:xfrm>
          <a:prstGeom prst="roundRect">
            <a:avLst>
              <a:gd name="adj" fmla="val 3522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667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87867" y="2408539"/>
            <a:ext cx="11616265" cy="971547"/>
          </a:xfrm>
          <a:prstGeom prst="roundRect">
            <a:avLst>
              <a:gd name="adj" fmla="val 352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667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87867" y="1125621"/>
            <a:ext cx="11616265" cy="969435"/>
          </a:xfrm>
          <a:prstGeom prst="roundRect">
            <a:avLst>
              <a:gd name="adj" fmla="val 352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667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31800" y="1267441"/>
            <a:ext cx="2688167" cy="960967"/>
          </a:xfrm>
          <a:prstGeom prst="roundRect">
            <a:avLst>
              <a:gd name="adj" fmla="val 7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prstMaterial="metal">
              <a:contourClr>
                <a:schemeClr val="tx1"/>
              </a:contourClr>
            </a:sp3d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Формирование групп поступающих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67618" y="1267440"/>
            <a:ext cx="2633133" cy="960967"/>
          </a:xfrm>
          <a:prstGeom prst="roundRect">
            <a:avLst>
              <a:gd name="adj" fmla="val 7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prstMaterial="metal">
              <a:contourClr>
                <a:schemeClr val="tx1"/>
              </a:contourClr>
            </a:sp3d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Ведение карточки абитуриента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91251" y="1267440"/>
            <a:ext cx="2688167" cy="960967"/>
          </a:xfrm>
          <a:prstGeom prst="roundRect">
            <a:avLst>
              <a:gd name="adj" fmla="val 7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prstMaterial="metal">
              <a:contourClr>
                <a:schemeClr val="tx1"/>
              </a:contourClr>
            </a:sp3d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Регистрация результатов вступительных экзаменов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072034" y="1267440"/>
            <a:ext cx="2688167" cy="960967"/>
          </a:xfrm>
          <a:prstGeom prst="roundRect">
            <a:avLst>
              <a:gd name="adj" fmla="val 7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prstMaterial="metal">
              <a:contourClr>
                <a:schemeClr val="tx1"/>
              </a:contourClr>
            </a:sp3d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Нагрузка преподавателей и концертмейстеров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9072034" y="2560938"/>
            <a:ext cx="2688167" cy="960967"/>
          </a:xfrm>
          <a:prstGeom prst="roundRect">
            <a:avLst>
              <a:gd name="adj" fmla="val 7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prstMaterial="metal">
              <a:contourClr>
                <a:schemeClr val="tx1"/>
              </a:contourClr>
            </a:sp3d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Индивидуальное расписание преподавателя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31801" y="3850006"/>
            <a:ext cx="2688167" cy="958851"/>
          </a:xfrm>
          <a:prstGeom prst="roundRect">
            <a:avLst>
              <a:gd name="adj" fmla="val 7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prstMaterial="metal">
              <a:contourClr>
                <a:schemeClr val="tx1"/>
              </a:contourClr>
            </a:sp3d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Личное дело учащегося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312585" y="3850006"/>
            <a:ext cx="2688167" cy="958851"/>
          </a:xfrm>
          <a:prstGeom prst="roundRect">
            <a:avLst>
              <a:gd name="adj" fmla="val 7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prstMaterial="metal">
              <a:contourClr>
                <a:schemeClr val="tx1"/>
              </a:contourClr>
            </a:sp3d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Движение учеников: переводы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191251" y="3850006"/>
            <a:ext cx="2688167" cy="958851"/>
          </a:xfrm>
          <a:prstGeom prst="roundRect">
            <a:avLst>
              <a:gd name="adj" fmla="val 7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prstMaterial="metal">
              <a:contourClr>
                <a:schemeClr val="tx1"/>
              </a:contourClr>
            </a:sp3d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Учебные дисциплины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9072034" y="3850006"/>
            <a:ext cx="2688167" cy="958851"/>
          </a:xfrm>
          <a:prstGeom prst="roundRect">
            <a:avLst>
              <a:gd name="adj" fmla="val 7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prstMaterial="metal">
              <a:contourClr>
                <a:schemeClr val="tx1"/>
              </a:contourClr>
            </a:sp3d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Тарификационная ведомость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31801" y="5118099"/>
            <a:ext cx="2688167" cy="958851"/>
          </a:xfrm>
          <a:prstGeom prst="roundRect">
            <a:avLst>
              <a:gd name="adj" fmla="val 7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prstMaterial="metal">
              <a:contourClr>
                <a:schemeClr val="tx1"/>
              </a:contourClr>
            </a:sp3d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Контингент школы искусств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310468" y="5118099"/>
            <a:ext cx="2688167" cy="958851"/>
          </a:xfrm>
          <a:prstGeom prst="roundRect">
            <a:avLst>
              <a:gd name="adj" fmla="val 7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prstMaterial="metal">
              <a:contourClr>
                <a:schemeClr val="tx1"/>
              </a:contourClr>
            </a:sp3d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Общий план работы школы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189135" y="5118098"/>
            <a:ext cx="2688167" cy="958851"/>
          </a:xfrm>
          <a:prstGeom prst="roundRect">
            <a:avLst>
              <a:gd name="adj" fmla="val 7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prstMaterial="metal">
              <a:contourClr>
                <a:schemeClr val="tx1"/>
              </a:contourClr>
            </a:sp3d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Учет методический и творческих работ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9072034" y="5118099"/>
            <a:ext cx="2688167" cy="958851"/>
          </a:xfrm>
          <a:prstGeom prst="roundRect">
            <a:avLst>
              <a:gd name="adj" fmla="val 7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prstMaterial="metal">
              <a:contourClr>
                <a:schemeClr val="tx1"/>
              </a:contourClr>
            </a:sp3d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Показатели эффективности работы 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31801" y="2560938"/>
            <a:ext cx="2688167" cy="960967"/>
          </a:xfrm>
          <a:prstGeom prst="roundRect">
            <a:avLst>
              <a:gd name="adj" fmla="val 7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prstMaterial="metal">
              <a:contourClr>
                <a:schemeClr val="tx1"/>
              </a:contourClr>
            </a:sp3d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Зачисление в школу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367618" y="2560938"/>
            <a:ext cx="2633133" cy="960967"/>
          </a:xfrm>
          <a:prstGeom prst="roundRect">
            <a:avLst>
              <a:gd name="adj" fmla="val 7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prstMaterial="metal">
              <a:contourClr>
                <a:schemeClr val="tx1"/>
              </a:contourClr>
            </a:sp3d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Формирование учебных планов ОП и ПП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191251" y="2560938"/>
            <a:ext cx="2688167" cy="960967"/>
          </a:xfrm>
          <a:prstGeom prst="roundRect">
            <a:avLst>
              <a:gd name="adj" fmla="val 7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prstMaterial="metal">
              <a:contourClr>
                <a:schemeClr val="tx1"/>
              </a:contourClr>
            </a:sp3d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Расписание </a:t>
            </a:r>
          </a:p>
        </p:txBody>
      </p: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362479" y="327065"/>
            <a:ext cx="10657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3200" dirty="0">
                <a:solidFill>
                  <a:srgbClr val="00B0F0"/>
                </a:solidFill>
                <a:latin typeface="Franklin Gothic Medium" panose="020B0603020102020204" pitchFamily="34" charset="0"/>
              </a:rPr>
              <a:t>Функциональные возможности</a:t>
            </a:r>
          </a:p>
        </p:txBody>
      </p:sp>
    </p:spTree>
    <p:extLst>
      <p:ext uri="{BB962C8B-B14F-4D97-AF65-F5344CB8AC3E}">
        <p14:creationId xmlns:p14="http://schemas.microsoft.com/office/powerpoint/2010/main" val="368652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6" y="1134985"/>
            <a:ext cx="7058025" cy="32554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3994" y="3219450"/>
            <a:ext cx="4391025" cy="3381375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7729538" y="1239838"/>
            <a:ext cx="3500437" cy="153193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prstMaterial="metal">
              <a:contourClr>
                <a:schemeClr val="tx1"/>
              </a:contourClr>
            </a:sp3d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Документ «Приемная комиссия» создается на учебный год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57350" y="4772025"/>
            <a:ext cx="5372100" cy="157162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prstMaterial="metal">
              <a:contourClr>
                <a:schemeClr val="tx1"/>
              </a:contourClr>
            </a:sp3d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Группы поступающих формируются по Отделениям и Дате проведения вступительных экзаменов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62479" y="327065"/>
            <a:ext cx="10657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3200" dirty="0">
                <a:solidFill>
                  <a:srgbClr val="00B0F0"/>
                </a:solidFill>
                <a:latin typeface="Franklin Gothic Medium" panose="020B0603020102020204" pitchFamily="34" charset="0"/>
              </a:rPr>
              <a:t>Поступление в ДШИ</a:t>
            </a:r>
          </a:p>
        </p:txBody>
      </p:sp>
    </p:spTree>
    <p:extLst>
      <p:ext uri="{BB962C8B-B14F-4D97-AF65-F5344CB8AC3E}">
        <p14:creationId xmlns:p14="http://schemas.microsoft.com/office/powerpoint/2010/main" val="386642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233" y="1186544"/>
            <a:ext cx="6262568" cy="31484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27878" y="3730850"/>
            <a:ext cx="6557722" cy="28731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6829425" y="1482130"/>
            <a:ext cx="4286250" cy="197544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prstMaterial="metal">
              <a:contourClr>
                <a:schemeClr val="tx1"/>
              </a:contourClr>
            </a:sp3d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Регистрация оценок осуществляется документом «Регистрация оценок по вступительным испытаниям»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5775" y="4643438"/>
            <a:ext cx="3871913" cy="175736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prstMaterial="metal">
              <a:contourClr>
                <a:schemeClr val="tx1"/>
              </a:contourClr>
            </a:sp3d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Решение </a:t>
            </a:r>
            <a:r>
              <a:rPr 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экзаменационной комиссии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62479" y="327065"/>
            <a:ext cx="10657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3200" dirty="0">
                <a:solidFill>
                  <a:srgbClr val="00B0F0"/>
                </a:solidFill>
                <a:latin typeface="Franklin Gothic Medium" panose="020B0603020102020204" pitchFamily="34" charset="0"/>
              </a:rPr>
              <a:t>Поступление в ДШИ</a:t>
            </a:r>
          </a:p>
        </p:txBody>
      </p:sp>
    </p:spTree>
    <p:extLst>
      <p:ext uri="{BB962C8B-B14F-4D97-AF65-F5344CB8AC3E}">
        <p14:creationId xmlns:p14="http://schemas.microsoft.com/office/powerpoint/2010/main" val="100022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6829425" y="1482130"/>
            <a:ext cx="4286250" cy="197544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prstMaterial="metal">
              <a:contourClr>
                <a:schemeClr val="tx1"/>
              </a:contourClr>
            </a:sp3d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«Заявление на зачисление» регистрирует процесс зачисления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5775" y="4643438"/>
            <a:ext cx="3871913" cy="175736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prstMaterial="metal">
              <a:contourClr>
                <a:schemeClr val="tx1"/>
              </a:contourClr>
            </a:sp3d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Печатная </a:t>
            </a:r>
            <a:r>
              <a:rPr 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форма документа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6" y="1482130"/>
            <a:ext cx="6481762" cy="26633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4917" y="3799987"/>
            <a:ext cx="5695950" cy="26008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362479" y="327065"/>
            <a:ext cx="10657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3200" dirty="0">
                <a:solidFill>
                  <a:srgbClr val="00B0F0"/>
                </a:solidFill>
                <a:latin typeface="Franklin Gothic Medium" panose="020B0603020102020204" pitchFamily="34" charset="0"/>
              </a:rPr>
              <a:t>Поступление в ДШИ</a:t>
            </a:r>
          </a:p>
        </p:txBody>
      </p:sp>
    </p:spTree>
    <p:extLst>
      <p:ext uri="{BB962C8B-B14F-4D97-AF65-F5344CB8AC3E}">
        <p14:creationId xmlns:p14="http://schemas.microsoft.com/office/powerpoint/2010/main" val="242161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8657" y="1571624"/>
            <a:ext cx="8350903" cy="28384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14350" y="2506662"/>
            <a:ext cx="6156990" cy="398359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00024" y="1243013"/>
            <a:ext cx="2886075" cy="112871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prstMaterial="metal">
              <a:contourClr>
                <a:schemeClr val="tx1"/>
              </a:contourClr>
            </a:sp3d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Карточка Учащегося отражает всю информацию по ученику за всего годы обучения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58063" y="4686300"/>
            <a:ext cx="3995737" cy="167163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prstMaterial="metal">
              <a:contourClr>
                <a:schemeClr val="tx1"/>
              </a:contourClr>
            </a:sp3d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Выписка из индивидуальной карты учащегося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62479" y="327065"/>
            <a:ext cx="10657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3200" dirty="0" smtClean="0">
                <a:solidFill>
                  <a:srgbClr val="00B0F0"/>
                </a:solidFill>
                <a:latin typeface="Franklin Gothic Medium" panose="020B0603020102020204" pitchFamily="34" charset="0"/>
              </a:rPr>
              <a:t>Учащиеся</a:t>
            </a:r>
            <a:endParaRPr lang="ru-RU" sz="3200" dirty="0">
              <a:solidFill>
                <a:srgbClr val="00B0F0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67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690688"/>
            <a:ext cx="10035830" cy="34432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343721" y="2384426"/>
            <a:ext cx="5576816" cy="43513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Стрелка вправо 8"/>
          <p:cNvSpPr/>
          <p:nvPr/>
        </p:nvSpPr>
        <p:spPr>
          <a:xfrm>
            <a:off x="1657350" y="5240867"/>
            <a:ext cx="4438650" cy="1494897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prstMaterial="metal">
              <a:contourClr>
                <a:schemeClr val="tx1"/>
              </a:contourClr>
            </a:sp3d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Методические, творческие работы и сертификаты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62479" y="327065"/>
            <a:ext cx="10657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3200" dirty="0">
                <a:solidFill>
                  <a:srgbClr val="00B0F0"/>
                </a:solidFill>
                <a:latin typeface="Franklin Gothic Medium" panose="020B0603020102020204" pitchFamily="34" charset="0"/>
              </a:rPr>
              <a:t>Журнал учёта методической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400094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6" y="1284514"/>
            <a:ext cx="10615612" cy="41773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76537" y="3373212"/>
            <a:ext cx="5029200" cy="3390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8386763" y="5715000"/>
            <a:ext cx="2843212" cy="78581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prstMaterial="metal">
              <a:contourClr>
                <a:schemeClr val="tx1"/>
              </a:contourClr>
            </a:sp3d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Учебные дисциплины подразделяются по Отделениям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362479" y="327065"/>
            <a:ext cx="10657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3200" dirty="0">
                <a:solidFill>
                  <a:srgbClr val="00B0F0"/>
                </a:solidFill>
                <a:latin typeface="Franklin Gothic Medium" panose="020B0603020102020204" pitchFamily="34" charset="0"/>
              </a:rPr>
              <a:t>Учебные дисциплины</a:t>
            </a:r>
          </a:p>
        </p:txBody>
      </p:sp>
    </p:spTree>
    <p:extLst>
      <p:ext uri="{BB962C8B-B14F-4D97-AF65-F5344CB8AC3E}">
        <p14:creationId xmlns:p14="http://schemas.microsoft.com/office/powerpoint/2010/main" val="252749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362479" y="327065"/>
            <a:ext cx="1065741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200" dirty="0" smtClean="0">
                <a:solidFill>
                  <a:srgbClr val="00B0F0"/>
                </a:solidFill>
                <a:latin typeface="Franklin Gothic Medium" panose="020B0603020102020204" pitchFamily="34" charset="0"/>
              </a:rPr>
              <a:t>Для</a:t>
            </a:r>
            <a:r>
              <a:rPr lang="ru-RU" altLang="ru-RU" sz="54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 </a:t>
            </a:r>
            <a:r>
              <a:rPr lang="ru-RU" altLang="ru-RU" sz="3200" dirty="0" smtClean="0">
                <a:solidFill>
                  <a:srgbClr val="00B0F0"/>
                </a:solidFill>
                <a:latin typeface="Franklin Gothic Medium" panose="020B0603020102020204" pitchFamily="34" charset="0"/>
              </a:rPr>
              <a:t>кого продукт?</a:t>
            </a:r>
            <a:endParaRPr lang="ru-RU" altLang="ru-RU" sz="3200" dirty="0">
              <a:solidFill>
                <a:srgbClr val="00B0F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7829" y="1482130"/>
            <a:ext cx="106850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Детская школа искусств</a:t>
            </a:r>
            <a:r>
              <a:rPr lang="ru-RU" sz="2400" dirty="0"/>
              <a:t> - это учреждение дополнительного образования детей и молодежи, которое реализует образовательную программу дополнительного образования детей и молодежи художественного профиля в сфере культуры с изучением учебных предметов, учебных дисциплин на повышенном </a:t>
            </a:r>
            <a:r>
              <a:rPr lang="ru-RU" sz="2400" dirty="0" smtClean="0"/>
              <a:t>уровне.</a:t>
            </a:r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25" y="3434627"/>
            <a:ext cx="5386388" cy="32147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7445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232" y="1262744"/>
            <a:ext cx="9907385" cy="43513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6" y="2221680"/>
            <a:ext cx="8039094" cy="4338326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42888" y="5743575"/>
            <a:ext cx="3371850" cy="81643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prstMaterial="metal">
              <a:contourClr>
                <a:schemeClr val="tx1"/>
              </a:contourClr>
            </a:sp3d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Мелкогрупповые и групповые занятия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62479" y="327065"/>
            <a:ext cx="10657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3200" dirty="0">
                <a:solidFill>
                  <a:srgbClr val="00B0F0"/>
                </a:solidFill>
                <a:latin typeface="Franklin Gothic Medium" panose="020B0603020102020204" pitchFamily="34" charset="0"/>
              </a:rPr>
              <a:t>Коллективы и классы</a:t>
            </a:r>
          </a:p>
        </p:txBody>
      </p:sp>
    </p:spTree>
    <p:extLst>
      <p:ext uri="{BB962C8B-B14F-4D97-AF65-F5344CB8AC3E}">
        <p14:creationId xmlns:p14="http://schemas.microsoft.com/office/powerpoint/2010/main" val="203261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387875"/>
            <a:ext cx="10515600" cy="32268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6786563" y="1208314"/>
            <a:ext cx="3671887" cy="89194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prstMaterial="metal">
              <a:contourClr>
                <a:schemeClr val="tx1"/>
              </a:contourClr>
            </a:sp3d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Мероприятия проводимые в  ДШИ и за ее пределами в которых участвуют учащиеся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62479" y="327065"/>
            <a:ext cx="10657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3200" dirty="0">
                <a:solidFill>
                  <a:srgbClr val="00B0F0"/>
                </a:solidFill>
                <a:latin typeface="Franklin Gothic Medium" panose="020B0603020102020204" pitchFamily="34" charset="0"/>
              </a:rPr>
              <a:t>Общий план работы школы</a:t>
            </a:r>
          </a:p>
        </p:txBody>
      </p:sp>
    </p:spTree>
    <p:extLst>
      <p:ext uri="{BB962C8B-B14F-4D97-AF65-F5344CB8AC3E}">
        <p14:creationId xmlns:p14="http://schemas.microsoft.com/office/powerpoint/2010/main" val="157415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88" y="1482130"/>
            <a:ext cx="10515600" cy="37567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4988" y="4924425"/>
            <a:ext cx="6315075" cy="18097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471488" y="5572125"/>
            <a:ext cx="4686300" cy="10287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prstMaterial="metal">
              <a:contourClr>
                <a:schemeClr val="tx1"/>
              </a:contourClr>
            </a:sp3d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Формируется по бюджетным и хозрасчетным часам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62479" y="327065"/>
            <a:ext cx="10657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3200" dirty="0">
                <a:solidFill>
                  <a:srgbClr val="00B0F0"/>
                </a:solidFill>
                <a:latin typeface="Franklin Gothic Medium" panose="020B0603020102020204" pitchFamily="34" charset="0"/>
              </a:rPr>
              <a:t>Тарификационная ведомость</a:t>
            </a:r>
          </a:p>
        </p:txBody>
      </p:sp>
    </p:spTree>
    <p:extLst>
      <p:ext uri="{BB962C8B-B14F-4D97-AF65-F5344CB8AC3E}">
        <p14:creationId xmlns:p14="http://schemas.microsoft.com/office/powerpoint/2010/main" val="279345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1744" y="1262744"/>
            <a:ext cx="10014038" cy="43513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19375" y="3763738"/>
            <a:ext cx="9157418" cy="27479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2479" y="327065"/>
            <a:ext cx="10657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3200" dirty="0">
                <a:solidFill>
                  <a:srgbClr val="00B0F0"/>
                </a:solidFill>
                <a:latin typeface="Franklin Gothic Medium" panose="020B0603020102020204" pitchFamily="34" charset="0"/>
              </a:rPr>
              <a:t>Кадровый учет</a:t>
            </a:r>
          </a:p>
        </p:txBody>
      </p:sp>
    </p:spTree>
    <p:extLst>
      <p:ext uri="{BB962C8B-B14F-4D97-AF65-F5344CB8AC3E}">
        <p14:creationId xmlns:p14="http://schemas.microsoft.com/office/powerpoint/2010/main" val="133263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2412" y="1482130"/>
            <a:ext cx="10515600" cy="29182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5" y="3433762"/>
            <a:ext cx="6372225" cy="28765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442913" y="4972050"/>
            <a:ext cx="4071937" cy="133826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prstMaterial="metal">
              <a:contourClr>
                <a:schemeClr val="tx1"/>
              </a:contourClr>
            </a:sp3d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Кадровые документы регистрируют «Прием» и «Увольнение» сотрудников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2479" y="327065"/>
            <a:ext cx="10657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3200" dirty="0">
                <a:solidFill>
                  <a:srgbClr val="00B0F0"/>
                </a:solidFill>
                <a:latin typeface="Franklin Gothic Medium" panose="020B0603020102020204" pitchFamily="34" charset="0"/>
              </a:rPr>
              <a:t>Кадровый учет</a:t>
            </a:r>
          </a:p>
        </p:txBody>
      </p:sp>
    </p:spTree>
    <p:extLst>
      <p:ext uri="{BB962C8B-B14F-4D97-AF65-F5344CB8AC3E}">
        <p14:creationId xmlns:p14="http://schemas.microsoft.com/office/powerpoint/2010/main" val="67558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232" y="1124942"/>
            <a:ext cx="8116485" cy="43513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0911" y="1922108"/>
            <a:ext cx="7911877" cy="42416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52950" y="2876919"/>
            <a:ext cx="7639050" cy="409538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38232" y="5772150"/>
            <a:ext cx="2690693" cy="84296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prstMaterial="metal">
              <a:contourClr>
                <a:schemeClr val="tx1"/>
              </a:contourClr>
            </a:sp3d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Информация о сотруднике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62479" y="327065"/>
            <a:ext cx="10657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3200" dirty="0">
                <a:solidFill>
                  <a:srgbClr val="00B0F0"/>
                </a:solidFill>
                <a:latin typeface="Franklin Gothic Medium" panose="020B0603020102020204" pitchFamily="34" charset="0"/>
              </a:rPr>
              <a:t>Карточка сотрудника</a:t>
            </a:r>
          </a:p>
        </p:txBody>
      </p:sp>
    </p:spTree>
    <p:extLst>
      <p:ext uri="{BB962C8B-B14F-4D97-AF65-F5344CB8AC3E}">
        <p14:creationId xmlns:p14="http://schemas.microsoft.com/office/powerpoint/2010/main" val="314442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5420" y="1482130"/>
            <a:ext cx="10515600" cy="34086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6696075" y="5286375"/>
            <a:ext cx="4657725" cy="127158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prstMaterial="metal">
              <a:contourClr>
                <a:schemeClr val="tx1"/>
              </a:contourClr>
            </a:sp3d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Отчет формируется на основе документов «Мероприятия»  и «Журнала учета методической работы»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2479" y="327065"/>
            <a:ext cx="10657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3200" dirty="0">
                <a:solidFill>
                  <a:srgbClr val="00B0F0"/>
                </a:solidFill>
                <a:latin typeface="Franklin Gothic Medium" panose="020B0603020102020204" pitchFamily="34" charset="0"/>
              </a:rPr>
              <a:t>Показатели эффективности</a:t>
            </a:r>
          </a:p>
        </p:txBody>
      </p:sp>
    </p:spTree>
    <p:extLst>
      <p:ext uri="{BB962C8B-B14F-4D97-AF65-F5344CB8AC3E}">
        <p14:creationId xmlns:p14="http://schemas.microsoft.com/office/powerpoint/2010/main" val="13535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6568" y="1314055"/>
            <a:ext cx="9509611" cy="4817369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0167783" y="4003475"/>
            <a:ext cx="1914586" cy="221158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prstMaterial="metal">
              <a:contourClr>
                <a:schemeClr val="tx1"/>
              </a:contourClr>
            </a:sp3d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Два вида учебного плана Общеразвивающей и Предпрофессиональной подготовки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2479" y="327065"/>
            <a:ext cx="10657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3200" dirty="0">
                <a:solidFill>
                  <a:srgbClr val="00B0F0"/>
                </a:solidFill>
                <a:latin typeface="Franklin Gothic Medium" panose="020B0603020102020204" pitchFamily="34" charset="0"/>
              </a:rPr>
              <a:t>Учебные планы</a:t>
            </a:r>
          </a:p>
        </p:txBody>
      </p:sp>
    </p:spTree>
    <p:extLst>
      <p:ext uri="{BB962C8B-B14F-4D97-AF65-F5344CB8AC3E}">
        <p14:creationId xmlns:p14="http://schemas.microsoft.com/office/powerpoint/2010/main" val="317926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14339" y="827188"/>
            <a:ext cx="2628900" cy="221158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prstMaterial="metal">
              <a:contourClr>
                <a:schemeClr val="tx1"/>
              </a:contourClr>
            </a:sp3d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Учебный план формируется на учебный год и утверждается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95650" y="1586313"/>
            <a:ext cx="8484483" cy="5171721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2479" y="327065"/>
            <a:ext cx="10657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3200" dirty="0">
                <a:solidFill>
                  <a:srgbClr val="00B0F0"/>
                </a:solidFill>
                <a:latin typeface="Franklin Gothic Medium" panose="020B0603020102020204" pitchFamily="34" charset="0"/>
              </a:rPr>
              <a:t>Учебные планы</a:t>
            </a:r>
          </a:p>
        </p:txBody>
      </p:sp>
    </p:spTree>
    <p:extLst>
      <p:ext uri="{BB962C8B-B14F-4D97-AF65-F5344CB8AC3E}">
        <p14:creationId xmlns:p14="http://schemas.microsoft.com/office/powerpoint/2010/main" val="289890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5420" y="1654376"/>
            <a:ext cx="10515600" cy="37300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6672263" y="5757863"/>
            <a:ext cx="4681537" cy="8001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prstMaterial="metal">
              <a:contourClr>
                <a:schemeClr val="tx1"/>
              </a:contourClr>
            </a:sp3d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Документ заполняется на один учебный год по преподавателю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2479" y="327065"/>
            <a:ext cx="10657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3200" dirty="0">
                <a:solidFill>
                  <a:srgbClr val="00B0F0"/>
                </a:solidFill>
                <a:latin typeface="Franklin Gothic Medium" panose="020B0603020102020204" pitchFamily="34" charset="0"/>
              </a:rPr>
              <a:t>Назначение времени занятий</a:t>
            </a:r>
          </a:p>
        </p:txBody>
      </p:sp>
    </p:spTree>
    <p:extLst>
      <p:ext uri="{BB962C8B-B14F-4D97-AF65-F5344CB8AC3E}">
        <p14:creationId xmlns:p14="http://schemas.microsoft.com/office/powerpoint/2010/main" val="992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2458" y="740229"/>
            <a:ext cx="73260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  <a:latin typeface="Franklin Gothic Medium" panose="020B0603020102020204" pitchFamily="34" charset="0"/>
              </a:rPr>
              <a:t>https://1c.ru/news/info.jsp?id=25546</a:t>
            </a:r>
            <a:endParaRPr lang="ru-RU" sz="3200" dirty="0" smtClean="0">
              <a:solidFill>
                <a:srgbClr val="00B0F0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0187" y="1220561"/>
            <a:ext cx="89154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020" y="0"/>
            <a:ext cx="1180980" cy="14821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8137" y="1482130"/>
            <a:ext cx="10515600" cy="32546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838200" y="5235297"/>
            <a:ext cx="5791140" cy="110013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prstMaterial="metal">
              <a:contourClr>
                <a:schemeClr val="tx1"/>
              </a:contourClr>
            </a:sp3d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Распределение нагрузки согласно назначении времени занятий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71588" y="5600700"/>
            <a:ext cx="85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62479" y="327065"/>
            <a:ext cx="10657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3200" dirty="0">
                <a:solidFill>
                  <a:srgbClr val="00B0F0"/>
                </a:solidFill>
                <a:latin typeface="Franklin Gothic Medium" panose="020B0603020102020204" pitchFamily="34" charset="0"/>
              </a:rPr>
              <a:t>Распределение нагрузки</a:t>
            </a:r>
          </a:p>
        </p:txBody>
      </p:sp>
    </p:spTree>
    <p:extLst>
      <p:ext uri="{BB962C8B-B14F-4D97-AF65-F5344CB8AC3E}">
        <p14:creationId xmlns:p14="http://schemas.microsoft.com/office/powerpoint/2010/main" val="8371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482130"/>
            <a:ext cx="7648575" cy="3790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9058275" y="4187230"/>
            <a:ext cx="2714625" cy="21717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prstMaterial="metal">
              <a:contourClr>
                <a:schemeClr val="tx1"/>
              </a:contourClr>
            </a:sp3d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Общее расписание школы формируется на учебный год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2479" y="327065"/>
            <a:ext cx="10657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3200" dirty="0">
                <a:solidFill>
                  <a:srgbClr val="00B0F0"/>
                </a:solidFill>
                <a:latin typeface="Franklin Gothic Medium" panose="020B0603020102020204" pitchFamily="34" charset="0"/>
              </a:rPr>
              <a:t>Общее расписание школы</a:t>
            </a:r>
          </a:p>
        </p:txBody>
      </p:sp>
    </p:spTree>
    <p:extLst>
      <p:ext uri="{BB962C8B-B14F-4D97-AF65-F5344CB8AC3E}">
        <p14:creationId xmlns:p14="http://schemas.microsoft.com/office/powerpoint/2010/main" val="14219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386389" y="5600700"/>
            <a:ext cx="6386512" cy="75823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prstMaterial="metal">
              <a:contourClr>
                <a:schemeClr val="tx1"/>
              </a:contourClr>
            </a:sp3d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Формируется согласно утверждённой нагрузки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0988" y="1289250"/>
            <a:ext cx="10515600" cy="41363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2479" y="327065"/>
            <a:ext cx="10657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3200" dirty="0">
                <a:solidFill>
                  <a:srgbClr val="00B0F0"/>
                </a:solidFill>
                <a:latin typeface="Franklin Gothic Medium" panose="020B0603020102020204" pitchFamily="34" charset="0"/>
              </a:rPr>
              <a:t>График работы преподавателей</a:t>
            </a:r>
          </a:p>
        </p:txBody>
      </p:sp>
    </p:spTree>
    <p:extLst>
      <p:ext uri="{BB962C8B-B14F-4D97-AF65-F5344CB8AC3E}">
        <p14:creationId xmlns:p14="http://schemas.microsoft.com/office/powerpoint/2010/main" val="46050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8235" y="1654376"/>
            <a:ext cx="10515600" cy="23585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5243513" y="5086350"/>
            <a:ext cx="6110287" cy="13716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prstMaterial="metal">
              <a:contourClr>
                <a:schemeClr val="tx1"/>
              </a:contourClr>
            </a:sp3d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Формируется исходя из документа «Мероприятия»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62479" y="327065"/>
            <a:ext cx="10657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3200" dirty="0">
                <a:solidFill>
                  <a:srgbClr val="00B0F0"/>
                </a:solidFill>
                <a:latin typeface="Franklin Gothic Medium" panose="020B0603020102020204" pitchFamily="34" charset="0"/>
              </a:rPr>
              <a:t>Портфолио преподавателя</a:t>
            </a:r>
          </a:p>
        </p:txBody>
      </p:sp>
    </p:spTree>
    <p:extLst>
      <p:ext uri="{BB962C8B-B14F-4D97-AF65-F5344CB8AC3E}">
        <p14:creationId xmlns:p14="http://schemas.microsoft.com/office/powerpoint/2010/main" val="385163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2324" y="2514600"/>
            <a:ext cx="8410575" cy="40862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0987" y="1289250"/>
            <a:ext cx="8984962" cy="35827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280987" y="5272088"/>
            <a:ext cx="2619376" cy="120015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prstMaterial="metal">
              <a:contourClr>
                <a:schemeClr val="tx1"/>
              </a:contourClr>
            </a:sp3d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Печатная форма договора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62479" y="327065"/>
            <a:ext cx="10657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3200" dirty="0">
                <a:solidFill>
                  <a:srgbClr val="00B0F0"/>
                </a:solidFill>
                <a:latin typeface="Franklin Gothic Medium" panose="020B0603020102020204" pitchFamily="34" charset="0"/>
              </a:rPr>
              <a:t>Платные услуги</a:t>
            </a:r>
          </a:p>
        </p:txBody>
      </p:sp>
    </p:spTree>
    <p:extLst>
      <p:ext uri="{BB962C8B-B14F-4D97-AF65-F5344CB8AC3E}">
        <p14:creationId xmlns:p14="http://schemas.microsoft.com/office/powerpoint/2010/main" val="314657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146441" y="4162028"/>
            <a:ext cx="2395537" cy="241458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prstMaterial="metal">
              <a:contourClr>
                <a:schemeClr val="tx1"/>
              </a:contourClr>
            </a:sp3d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Квитанция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141" y="1241350"/>
            <a:ext cx="10884952" cy="22817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4141" y="2382242"/>
            <a:ext cx="7614841" cy="43513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2479" y="327065"/>
            <a:ext cx="10657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3200" dirty="0">
                <a:solidFill>
                  <a:srgbClr val="00B0F0"/>
                </a:solidFill>
                <a:latin typeface="Franklin Gothic Medium" panose="020B0603020102020204" pitchFamily="34" charset="0"/>
              </a:rPr>
              <a:t>Платные услуги</a:t>
            </a:r>
          </a:p>
        </p:txBody>
      </p:sp>
    </p:spTree>
    <p:extLst>
      <p:ext uri="{BB962C8B-B14F-4D97-AF65-F5344CB8AC3E}">
        <p14:creationId xmlns:p14="http://schemas.microsoft.com/office/powerpoint/2010/main" val="366409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2533" y="3883226"/>
            <a:ext cx="10515600" cy="27900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1888" y="1289250"/>
            <a:ext cx="8229599" cy="3813555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28625" y="1482130"/>
            <a:ext cx="2952750" cy="186114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prstMaterial="metal">
              <a:contourClr>
                <a:schemeClr val="tx1"/>
              </a:contourClr>
            </a:sp3d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Карточка объекта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62479" y="327065"/>
            <a:ext cx="10657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3200" dirty="0">
                <a:solidFill>
                  <a:srgbClr val="00B0F0"/>
                </a:solidFill>
                <a:latin typeface="Franklin Gothic Medium" panose="020B0603020102020204" pitchFamily="34" charset="0"/>
              </a:rPr>
              <a:t>Объекты инвентаризации</a:t>
            </a:r>
          </a:p>
        </p:txBody>
      </p:sp>
    </p:spTree>
    <p:extLst>
      <p:ext uri="{BB962C8B-B14F-4D97-AF65-F5344CB8AC3E}">
        <p14:creationId xmlns:p14="http://schemas.microsoft.com/office/powerpoint/2010/main" val="285607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287" y="1152192"/>
            <a:ext cx="10515600" cy="2885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7738" y="3863168"/>
            <a:ext cx="10406062" cy="27090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2479" y="327065"/>
            <a:ext cx="10657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3200" dirty="0">
                <a:solidFill>
                  <a:srgbClr val="00B0F0"/>
                </a:solidFill>
                <a:latin typeface="Franklin Gothic Medium" panose="020B0603020102020204" pitchFamily="34" charset="0"/>
              </a:rPr>
              <a:t>Складской учет</a:t>
            </a:r>
          </a:p>
        </p:txBody>
      </p:sp>
    </p:spTree>
    <p:extLst>
      <p:ext uri="{BB962C8B-B14F-4D97-AF65-F5344CB8AC3E}">
        <p14:creationId xmlns:p14="http://schemas.microsoft.com/office/powerpoint/2010/main" val="424384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7534" y="1667538"/>
            <a:ext cx="10767060" cy="3334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  <a:spcAft>
                <a:spcPts val="800"/>
              </a:spcAft>
              <a:defRPr/>
            </a:pPr>
            <a:r>
              <a:rPr lang="ru-RU" sz="3200" dirty="0">
                <a:solidFill>
                  <a:srgbClr val="00B0F0"/>
                </a:solidFill>
                <a:latin typeface="Franklin Gothic Medium" panose="020B0603020102020204" pitchFamily="34" charset="0"/>
              </a:rPr>
              <a:t>ВОПРОСЫ, КОНСУЛЬТАЦИИ, ДЕМОНСТРАЦИИ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ru-RU" sz="2800" dirty="0" smtClean="0">
              <a:latin typeface="Franklin Gothic Medium" panose="020B06030201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800" dirty="0">
                <a:latin typeface="Franklin Gothic Medium" panose="020B0603020102020204" pitchFamily="34" charset="0"/>
              </a:rPr>
              <a:t>Анна </a:t>
            </a:r>
            <a:r>
              <a:rPr lang="ru-RU" sz="2800" dirty="0" smtClean="0">
                <a:latin typeface="Franklin Gothic Medium" panose="020B0603020102020204" pitchFamily="34" charset="0"/>
              </a:rPr>
              <a:t>Чужакова</a:t>
            </a:r>
            <a:endParaRPr lang="ru-RU" sz="2800" dirty="0">
              <a:latin typeface="Franklin Gothic Medium" panose="020B0603020102020204" pitchFamily="34" charset="0"/>
            </a:endParaRPr>
          </a:p>
          <a:p>
            <a:pPr>
              <a:defRPr/>
            </a:pPr>
            <a:endParaRPr lang="ru-RU" sz="1600" dirty="0" smtClean="0">
              <a:latin typeface="Franklin Gothic Medium" panose="020B0603020102020204" pitchFamily="34" charset="0"/>
            </a:endParaRPr>
          </a:p>
          <a:p>
            <a:pPr>
              <a:defRPr/>
            </a:pPr>
            <a:endParaRPr lang="ru-RU" sz="1600" dirty="0" smtClean="0">
              <a:latin typeface="Franklin Gothic Medium" panose="020B0603020102020204" pitchFamily="34" charset="0"/>
            </a:endParaRPr>
          </a:p>
          <a:p>
            <a:pPr>
              <a:defRPr/>
            </a:pPr>
            <a:endParaRPr lang="ru-RU" sz="1600" dirty="0">
              <a:latin typeface="Franklin Gothic Medium" panose="020B0603020102020204" pitchFamily="34" charset="0"/>
            </a:endParaRPr>
          </a:p>
          <a:p>
            <a:pPr>
              <a:defRPr/>
            </a:pPr>
            <a:r>
              <a:rPr lang="ru-RU" sz="1600" dirty="0" smtClean="0">
                <a:latin typeface="Franklin Gothic Medium" panose="020B0603020102020204" pitchFamily="34" charset="0"/>
              </a:rPr>
              <a:t>ООО «Умные решения» </a:t>
            </a:r>
            <a:endParaRPr lang="ru-RU" sz="1600" dirty="0">
              <a:latin typeface="Franklin Gothic Medium" panose="020B0603020102020204" pitchFamily="34" charset="0"/>
            </a:endParaRPr>
          </a:p>
          <a:p>
            <a:pPr>
              <a:defRPr/>
            </a:pPr>
            <a:r>
              <a:rPr lang="ru-RU" sz="1600" dirty="0">
                <a:latin typeface="Franklin Gothic Medium" panose="020B0603020102020204" pitchFamily="34" charset="0"/>
              </a:rPr>
              <a:t>Телефон: +7 (</a:t>
            </a:r>
            <a:r>
              <a:rPr lang="ru-RU" sz="1600" dirty="0" smtClean="0">
                <a:latin typeface="Franklin Gothic Medium" panose="020B0603020102020204" pitchFamily="34" charset="0"/>
              </a:rPr>
              <a:t>495)514-19-90</a:t>
            </a:r>
            <a:endParaRPr lang="ru-RU" sz="1600" dirty="0">
              <a:latin typeface="Franklin Gothic Medium" panose="020B0603020102020204" pitchFamily="34" charset="0"/>
            </a:endParaRPr>
          </a:p>
          <a:p>
            <a:pPr>
              <a:defRPr/>
            </a:pPr>
            <a:r>
              <a:rPr lang="ru-RU" sz="1600" dirty="0" smtClean="0">
                <a:latin typeface="Franklin Gothic Medium" panose="020B0603020102020204" pitchFamily="34" charset="0"/>
              </a:rPr>
              <a:t>Электронная почта: </a:t>
            </a:r>
            <a:r>
              <a:rPr lang="en-US" sz="1600" dirty="0" smtClean="0">
                <a:latin typeface="Franklin Gothic Medium" panose="020B0603020102020204" pitchFamily="34" charset="0"/>
              </a:rPr>
              <a:t>  sol@umsol.ru</a:t>
            </a:r>
            <a:endParaRPr lang="en-US" sz="16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7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5114" y="653143"/>
            <a:ext cx="73043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Franklin Gothic Medium" panose="020B0603020102020204" pitchFamily="34" charset="0"/>
              </a:rPr>
              <a:t>http://1c.ru/news/info.jsp?id=26208</a:t>
            </a:r>
            <a:endParaRPr lang="ru-RU" sz="3200" dirty="0" smtClean="0">
              <a:solidFill>
                <a:srgbClr val="00B0F0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7786" y="1381125"/>
            <a:ext cx="86106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0200" y="511629"/>
            <a:ext cx="86759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  <a:latin typeface="Franklin Gothic Medium" panose="020B0603020102020204" pitchFamily="34" charset="0"/>
              </a:rPr>
              <a:t>https://solutions.1c.ru/catalog/dshi/features</a:t>
            </a:r>
            <a:endParaRPr lang="ru-RU" sz="3200" dirty="0" smtClean="0">
              <a:solidFill>
                <a:srgbClr val="00B0F0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453" y="1050472"/>
            <a:ext cx="1057275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719667" y="270934"/>
            <a:ext cx="9156700" cy="61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3200" dirty="0" smtClean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Этапы реализации задач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40834" y="1221317"/>
            <a:ext cx="10655300" cy="863600"/>
          </a:xfrm>
          <a:prstGeom prst="roundRect">
            <a:avLst>
              <a:gd name="adj" fmla="val 7499"/>
            </a:avLst>
          </a:prstGeom>
          <a:solidFill>
            <a:srgbClr val="D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marL="457189" indent="-457189">
              <a:spcBef>
                <a:spcPts val="1600"/>
              </a:spcBef>
              <a:spcAft>
                <a:spcPts val="160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Организация эффективного управления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0834" y="2565400"/>
            <a:ext cx="10655300" cy="863600"/>
          </a:xfrm>
          <a:prstGeom prst="roundRect">
            <a:avLst>
              <a:gd name="adj" fmla="val 7499"/>
            </a:avLst>
          </a:prstGeom>
          <a:solidFill>
            <a:srgbClr val="D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>
              <a:spcBef>
                <a:spcPts val="1600"/>
              </a:spcBef>
              <a:spcAft>
                <a:spcPts val="16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2.    Автоматизация процессов управления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9668" y="3972984"/>
            <a:ext cx="10657417" cy="863600"/>
          </a:xfrm>
          <a:prstGeom prst="roundRect">
            <a:avLst>
              <a:gd name="adj" fmla="val 7499"/>
            </a:avLst>
          </a:prstGeom>
          <a:solidFill>
            <a:srgbClr val="D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>
              <a:spcBef>
                <a:spcPts val="1600"/>
              </a:spcBef>
              <a:spcAft>
                <a:spcPts val="16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3.    Организация взаимодействия обучающихся, преподавателей и администрации в   едином информационном пространстве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9668" y="5446184"/>
            <a:ext cx="10657417" cy="863600"/>
          </a:xfrm>
          <a:prstGeom prst="roundRect">
            <a:avLst>
              <a:gd name="adj" fmla="val 7499"/>
            </a:avLst>
          </a:prstGeom>
          <a:solidFill>
            <a:srgbClr val="D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>
              <a:spcBef>
                <a:spcPts val="1600"/>
              </a:spcBef>
              <a:spcAft>
                <a:spcPts val="16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4. Формирование информационно-педагогической среды</a:t>
            </a: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10800000">
            <a:off x="1200151" y="2127251"/>
            <a:ext cx="1824567" cy="383116"/>
          </a:xfrm>
          <a:prstGeom prst="triangle">
            <a:avLst/>
          </a:prstGeom>
          <a:solidFill>
            <a:srgbClr val="DBEFF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4751918" y="3490385"/>
            <a:ext cx="1824567" cy="383116"/>
          </a:xfrm>
          <a:prstGeom prst="triangle">
            <a:avLst/>
          </a:prstGeom>
          <a:solidFill>
            <a:srgbClr val="DBEFF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0800000">
            <a:off x="9167285" y="4965700"/>
            <a:ext cx="1824567" cy="383117"/>
          </a:xfrm>
          <a:prstGeom prst="triangle">
            <a:avLst/>
          </a:prstGeom>
          <a:solidFill>
            <a:srgbClr val="DBEFF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719667" y="270934"/>
            <a:ext cx="9156700" cy="61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3200" dirty="0" smtClean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Организация </a:t>
            </a:r>
            <a:r>
              <a:rPr lang="ru-RU" altLang="ru-RU" sz="32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эффективного управления</a:t>
            </a:r>
            <a:endParaRPr lang="ru-RU" altLang="ru-RU" sz="3200" dirty="0" smtClean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6601" y="1062567"/>
            <a:ext cx="10657417" cy="1214967"/>
          </a:xfrm>
          <a:prstGeom prst="roundRect">
            <a:avLst>
              <a:gd name="adj" fmla="val 7499"/>
            </a:avLst>
          </a:prstGeom>
          <a:solidFill>
            <a:srgbClr val="D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Использование инструментов контроля: электронный учет записи и посещений занятий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6601" y="2406651"/>
            <a:ext cx="10657417" cy="1214967"/>
          </a:xfrm>
          <a:prstGeom prst="roundRect">
            <a:avLst>
              <a:gd name="adj" fmla="val 7499"/>
            </a:avLst>
          </a:prstGeom>
          <a:solidFill>
            <a:srgbClr val="D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Электронный документооборот с подготовкой всей необходимой учебной документации и контроль исполнения сотрудниками учебного процесса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5434" y="3814234"/>
            <a:ext cx="10657417" cy="1214967"/>
          </a:xfrm>
          <a:prstGeom prst="roundRect">
            <a:avLst>
              <a:gd name="adj" fmla="val 7499"/>
            </a:avLst>
          </a:prstGeom>
          <a:solidFill>
            <a:srgbClr val="D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Планирования учебной занятости учащихся, в том числе учет групповых, мелкогрупповых и индивидуальных занятий, а также занятий </a:t>
            </a:r>
            <a:r>
              <a:rPr lang="ru-RU" dirty="0" err="1">
                <a:solidFill>
                  <a:schemeClr val="tx1"/>
                </a:solidFill>
                <a:latin typeface="Franklin Gothic Medium Cond" panose="020B0606030402020204" pitchFamily="34" charset="0"/>
              </a:rPr>
              <a:t>мультипрофильных</a:t>
            </a:r>
            <a:r>
              <a:rPr lang="ru-RU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 групп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5434" y="5287433"/>
            <a:ext cx="10657417" cy="1212851"/>
          </a:xfrm>
          <a:prstGeom prst="roundRect">
            <a:avLst>
              <a:gd name="adj" fmla="val 7499"/>
            </a:avLst>
          </a:prstGeom>
          <a:solidFill>
            <a:srgbClr val="D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Учёт аренды инвентаря и оказания платных услуг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719667" y="270934"/>
            <a:ext cx="9156700" cy="61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3200" dirty="0" smtClean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Единая образовательная среда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9668" y="1028701"/>
            <a:ext cx="11154833" cy="817033"/>
          </a:xfrm>
          <a:prstGeom prst="roundRect">
            <a:avLst>
              <a:gd name="adj" fmla="val 7499"/>
            </a:avLst>
          </a:prstGeom>
          <a:solidFill>
            <a:srgbClr val="D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Создание личной карточки ученика с  возможностью выгрузки/загрузки личных дел учащихся в электронном виде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26018" y="1940985"/>
            <a:ext cx="11154833" cy="817033"/>
          </a:xfrm>
          <a:prstGeom prst="roundRect">
            <a:avLst>
              <a:gd name="adj" fmla="val 7499"/>
            </a:avLst>
          </a:prstGeom>
          <a:solidFill>
            <a:srgbClr val="D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Автоматизация процессов анализа и контроля за результатами образовательной деятельности, текущей, итоговой и независимой аттестации обучающихся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26018" y="2901952"/>
            <a:ext cx="11154833" cy="817033"/>
          </a:xfrm>
          <a:prstGeom prst="roundRect">
            <a:avLst>
              <a:gd name="adj" fmla="val 7499"/>
            </a:avLst>
          </a:prstGeom>
          <a:solidFill>
            <a:srgbClr val="D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Формирование, вывод на печать статистической и аналитической отчетной документации, включая унифицированные формы и формы оценки качества образования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6018" y="3860801"/>
            <a:ext cx="11154833" cy="817033"/>
          </a:xfrm>
          <a:prstGeom prst="roundRect">
            <a:avLst>
              <a:gd name="adj" fmla="val 7499"/>
            </a:avLst>
          </a:prstGeom>
          <a:solidFill>
            <a:srgbClr val="D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Учёт результатов и планирование промежуточных и итоговых аттестаций, прослушиваний, просмотров и другое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26018" y="4821768"/>
            <a:ext cx="11154833" cy="817033"/>
          </a:xfrm>
          <a:prstGeom prst="roundRect">
            <a:avLst>
              <a:gd name="adj" fmla="val 7499"/>
            </a:avLst>
          </a:prstGeom>
          <a:solidFill>
            <a:srgbClr val="D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Формирование индивидуально-репертуарных и календарно-тематических планов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26018" y="5780618"/>
            <a:ext cx="11154833" cy="819149"/>
          </a:xfrm>
          <a:prstGeom prst="roundRect">
            <a:avLst>
              <a:gd name="adj" fmla="val 7499"/>
            </a:avLst>
          </a:prstGeom>
          <a:solidFill>
            <a:srgbClr val="D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Планирование концертной деятельности, выставок, гастролей и прочих мероприятий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7900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2000" dirty="0">
                <a:latin typeface="Franklin Gothic Medium" panose="020B0603020102020204" pitchFamily="34" charset="0"/>
              </a:rPr>
              <a:t>Прикладные решения, разработанные на платформе «1С:Предприятие 8», отличают</a:t>
            </a:r>
            <a:r>
              <a:rPr lang="ru-RU" sz="2000" dirty="0" smtClean="0">
                <a:latin typeface="Franklin Gothic Medium" panose="020B0603020102020204" pitchFamily="34" charset="0"/>
              </a:rPr>
              <a:t>:</a:t>
            </a:r>
            <a:endParaRPr lang="ru-RU" sz="2000" dirty="0">
              <a:latin typeface="Franklin Gothic Medium" panose="020B0603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575" y="3810000"/>
            <a:ext cx="2495550" cy="249555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58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altLang="ru-RU" sz="3200" dirty="0">
                <a:solidFill>
                  <a:srgbClr val="00B0F0"/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О ПЛАТФОРМЕ 1С</a:t>
            </a:r>
          </a:p>
        </p:txBody>
      </p:sp>
      <p:sp>
        <p:nvSpPr>
          <p:cNvPr id="6" name="Параллелограмм 5"/>
          <p:cNvSpPr/>
          <p:nvPr/>
        </p:nvSpPr>
        <p:spPr>
          <a:xfrm>
            <a:off x="594783" y="1930931"/>
            <a:ext cx="5842000" cy="711200"/>
          </a:xfrm>
          <a:prstGeom prst="parallelogram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  <a:latin typeface="Franklin Gothic Medium" panose="020B0603020102020204" pitchFamily="34" charset="0"/>
              </a:rPr>
              <a:t>эргономичный интерфейс</a:t>
            </a:r>
          </a:p>
        </p:txBody>
      </p:sp>
      <p:sp>
        <p:nvSpPr>
          <p:cNvPr id="8" name="Параллелограмм 7"/>
          <p:cNvSpPr/>
          <p:nvPr/>
        </p:nvSpPr>
        <p:spPr>
          <a:xfrm>
            <a:off x="594783" y="2819401"/>
            <a:ext cx="5842000" cy="711200"/>
          </a:xfrm>
          <a:prstGeom prst="parallelogram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  <a:latin typeface="Franklin Gothic Medium" panose="020B0603020102020204" pitchFamily="34" charset="0"/>
              </a:rPr>
              <a:t>развитые средства построения экономической и аналитической отчетности</a:t>
            </a:r>
          </a:p>
        </p:txBody>
      </p:sp>
      <p:sp>
        <p:nvSpPr>
          <p:cNvPr id="9" name="Параллелограмм 8"/>
          <p:cNvSpPr/>
          <p:nvPr/>
        </p:nvSpPr>
        <p:spPr>
          <a:xfrm>
            <a:off x="594783" y="3729568"/>
            <a:ext cx="5842000" cy="711200"/>
          </a:xfrm>
          <a:prstGeom prst="parallelogram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  <a:latin typeface="Franklin Gothic Medium" panose="020B0603020102020204" pitchFamily="34" charset="0"/>
              </a:rPr>
              <a:t>принципиально новые возможности анализа и поиска информации</a:t>
            </a:r>
          </a:p>
        </p:txBody>
      </p:sp>
      <p:sp>
        <p:nvSpPr>
          <p:cNvPr id="10" name="Параллелограмм 9"/>
          <p:cNvSpPr/>
          <p:nvPr/>
        </p:nvSpPr>
        <p:spPr>
          <a:xfrm>
            <a:off x="594783" y="4618038"/>
            <a:ext cx="5842000" cy="711200"/>
          </a:xfrm>
          <a:prstGeom prst="parallelogram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  <a:latin typeface="Franklin Gothic Medium" panose="020B0603020102020204" pitchFamily="34" charset="0"/>
              </a:rPr>
              <a:t>высокая масштабируемость и производительность</a:t>
            </a:r>
          </a:p>
        </p:txBody>
      </p:sp>
      <p:sp>
        <p:nvSpPr>
          <p:cNvPr id="13" name="Параллелограмм 12"/>
          <p:cNvSpPr/>
          <p:nvPr/>
        </p:nvSpPr>
        <p:spPr>
          <a:xfrm>
            <a:off x="594783" y="5506508"/>
            <a:ext cx="5842000" cy="711200"/>
          </a:xfrm>
          <a:prstGeom prst="parallelogram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  <a:latin typeface="Franklin Gothic Medium" panose="020B0603020102020204" pitchFamily="34" charset="0"/>
              </a:rPr>
              <a:t>современные подходы к интеграции</a:t>
            </a:r>
          </a:p>
        </p:txBody>
      </p:sp>
      <p:sp>
        <p:nvSpPr>
          <p:cNvPr id="14" name="Параллелограмм 13"/>
          <p:cNvSpPr/>
          <p:nvPr/>
        </p:nvSpPr>
        <p:spPr>
          <a:xfrm>
            <a:off x="6561667" y="1930931"/>
            <a:ext cx="5173133" cy="711200"/>
          </a:xfrm>
          <a:prstGeom prst="parallelogram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  <a:latin typeface="Franklin Gothic Medium" panose="020B0603020102020204" pitchFamily="34" charset="0"/>
              </a:rPr>
              <a:t>удобство администрирования системы</a:t>
            </a:r>
          </a:p>
        </p:txBody>
      </p:sp>
      <p:sp>
        <p:nvSpPr>
          <p:cNvPr id="15" name="Параллелограмм 14"/>
          <p:cNvSpPr/>
          <p:nvPr/>
        </p:nvSpPr>
        <p:spPr>
          <a:xfrm>
            <a:off x="6561667" y="2819401"/>
            <a:ext cx="5173133" cy="711200"/>
          </a:xfrm>
          <a:prstGeom prst="parallelogram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  <a:latin typeface="Franklin Gothic Medium" panose="020B0603020102020204" pitchFamily="34" charset="0"/>
              </a:rPr>
              <a:t>соответствие требованиям по защите персональных </a:t>
            </a:r>
            <a:r>
              <a:rPr lang="ru-RU" altLang="ru-RU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данных</a:t>
            </a:r>
            <a:endParaRPr lang="ru-RU" altLang="ru-RU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95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9505</TotalTime>
  <Words>819</Words>
  <Application>Microsoft Office PowerPoint</Application>
  <PresentationFormat>Широкоэкранный</PresentationFormat>
  <Paragraphs>144</Paragraphs>
  <Slides>38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Comic Sans MS</vt:lpstr>
      <vt:lpstr>Franklin Gothic Medium</vt:lpstr>
      <vt:lpstr>Franklin Gothic Medium Cond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Чужакова Анна Александровна</dc:creator>
  <cp:lastModifiedBy>Чужакова Анна Александровна</cp:lastModifiedBy>
  <cp:revision>148</cp:revision>
  <dcterms:created xsi:type="dcterms:W3CDTF">2018-09-14T10:57:38Z</dcterms:created>
  <dcterms:modified xsi:type="dcterms:W3CDTF">2022-02-24T11:38:21Z</dcterms:modified>
</cp:coreProperties>
</file>