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5" r:id="rId3"/>
    <p:sldId id="266" r:id="rId4"/>
    <p:sldId id="268" r:id="rId5"/>
    <p:sldId id="257" r:id="rId6"/>
    <p:sldId id="270" r:id="rId7"/>
    <p:sldId id="258" r:id="rId8"/>
    <p:sldId id="271" r:id="rId9"/>
    <p:sldId id="259" r:id="rId10"/>
    <p:sldId id="273" r:id="rId11"/>
    <p:sldId id="261" r:id="rId12"/>
    <p:sldId id="267" r:id="rId13"/>
    <p:sldId id="272" r:id="rId14"/>
    <p:sldId id="262" r:id="rId15"/>
    <p:sldId id="269" r:id="rId16"/>
    <p:sldId id="260" r:id="rId17"/>
    <p:sldId id="263" r:id="rId18"/>
    <p:sldId id="26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Чужакова Анна Александровна" initials="ЧА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9-12T16:19:29.411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CCEF4-EAEA-46FF-A6D8-C7AF0416A973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0BD0F-E719-4948-AFEE-C0842FD6F4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353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939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C87F000C-E8A7-49E5-AF58-B1EBE1D90DD2}" type="slidenum">
              <a:rPr lang="ru-RU" sz="1200"/>
              <a:pPr algn="r" eaLnBrk="0" hangingPunct="0"/>
              <a:t>1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2402209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52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CA38E0-B17B-4CE8-952A-952F291FBB1C}" type="slidenum">
              <a:rPr lang="ru-RU" smtClean="0">
                <a:cs typeface="Arial" charset="0"/>
              </a:rPr>
              <a:pPr/>
              <a:t>18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559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124F-0D96-45A8-B205-512CDCA598D3}" type="slidenum">
              <a:rPr lang="ru-RU" smtClean="0">
                <a:cs typeface="Arial" charset="0"/>
              </a:rPr>
              <a:pPr/>
              <a:t>5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456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124F-0D96-45A8-B205-512CDCA598D3}" type="slidenum">
              <a:rPr lang="ru-RU" smtClean="0">
                <a:cs typeface="Arial" charset="0"/>
              </a:rPr>
              <a:pPr/>
              <a:t>7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975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A76751-316C-419F-8910-984632D090F8}" type="slidenum">
              <a:rPr lang="ru-RU" smtClean="0">
                <a:cs typeface="Arial" charset="0"/>
              </a:rPr>
              <a:pPr/>
              <a:t>9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89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A76751-316C-419F-8910-984632D090F8}" type="slidenum">
              <a:rPr lang="ru-RU" smtClean="0">
                <a:cs typeface="Arial" charset="0"/>
              </a:rPr>
              <a:pPr/>
              <a:t>11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850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A76751-316C-419F-8910-984632D090F8}" type="slidenum">
              <a:rPr lang="ru-RU" smtClean="0">
                <a:cs typeface="Arial" charset="0"/>
              </a:rPr>
              <a:pPr/>
              <a:t>12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104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A76751-316C-419F-8910-984632D090F8}" type="slidenum">
              <a:rPr lang="ru-RU" smtClean="0">
                <a:cs typeface="Arial" charset="0"/>
              </a:rPr>
              <a:pPr/>
              <a:t>14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899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A76751-316C-419F-8910-984632D090F8}" type="slidenum">
              <a:rPr lang="ru-RU" smtClean="0">
                <a:cs typeface="Arial" charset="0"/>
              </a:rPr>
              <a:pPr/>
              <a:t>16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100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A76751-316C-419F-8910-984632D090F8}" type="slidenum">
              <a:rPr lang="ru-RU" smtClean="0">
                <a:cs typeface="Arial" charset="0"/>
              </a:rPr>
              <a:pPr/>
              <a:t>17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43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44CB-F659-49D2-9F86-9C50BE61E11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6CEC-6DD5-4F0F-BE51-3A34BB7B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33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44CB-F659-49D2-9F86-9C50BE61E11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6CEC-6DD5-4F0F-BE51-3A34BB7B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2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44CB-F659-49D2-9F86-9C50BE61E11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6CEC-6DD5-4F0F-BE51-3A34BB7B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04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159585" y="163349"/>
            <a:ext cx="6288617" cy="14414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ru-RU" altLang="ru-RU" smtClean="0"/>
              <a:t>Образец заголовка</a:t>
            </a:r>
            <a:endParaRPr lang="ru-RU" altLang="ru-RU" dirty="0" smtClean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 smtClean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3B8AE-399B-4672-B51C-208DD477F9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558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44CB-F659-49D2-9F86-9C50BE61E11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6CEC-6DD5-4F0F-BE51-3A34BB7B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14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44CB-F659-49D2-9F86-9C50BE61E11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6CEC-6DD5-4F0F-BE51-3A34BB7B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27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44CB-F659-49D2-9F86-9C50BE61E11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6CEC-6DD5-4F0F-BE51-3A34BB7B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03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44CB-F659-49D2-9F86-9C50BE61E11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6CEC-6DD5-4F0F-BE51-3A34BB7B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07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44CB-F659-49D2-9F86-9C50BE61E11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6CEC-6DD5-4F0F-BE51-3A34BB7B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58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44CB-F659-49D2-9F86-9C50BE61E11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6CEC-6DD5-4F0F-BE51-3A34BB7B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97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44CB-F659-49D2-9F86-9C50BE61E11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6CEC-6DD5-4F0F-BE51-3A34BB7B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71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44CB-F659-49D2-9F86-9C50BE61E11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C6CEC-6DD5-4F0F-BE51-3A34BB7B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70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D44CB-F659-49D2-9F86-9C50BE61E116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C6CEC-6DD5-4F0F-BE51-3A34BB7B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62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967542" y="76598"/>
            <a:ext cx="8221133" cy="1248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603236" algn="ctr"/>
            <a:r>
              <a:rPr lang="ru-RU" sz="2667" cap="all" dirty="0" smtClean="0">
                <a:solidFill>
                  <a:srgbClr val="C00000"/>
                </a:solidFill>
                <a:latin typeface="Franklin Gothic Demi" panose="020B0703020102020204" pitchFamily="34" charset="0"/>
              </a:rPr>
              <a:t>Учет</a:t>
            </a:r>
            <a:r>
              <a:rPr lang="ru-RU" sz="2667" dirty="0" smtClean="0">
                <a:solidFill>
                  <a:srgbClr val="C00000"/>
                </a:solidFill>
                <a:latin typeface="Franklin Gothic Demi" pitchFamily="34" charset="0"/>
                <a:cs typeface="Arial" charset="0"/>
              </a:rPr>
              <a:t> </a:t>
            </a:r>
            <a:r>
              <a:rPr lang="ru-RU" sz="2667" cap="all" dirty="0" smtClean="0">
                <a:solidFill>
                  <a:srgbClr val="C00000"/>
                </a:solidFill>
                <a:latin typeface="Franklin Gothic Demi" panose="020B0703020102020204" pitchFamily="34" charset="0"/>
              </a:rPr>
              <a:t>захоронений</a:t>
            </a:r>
            <a:endParaRPr lang="ru-RU" sz="2667" cap="all" dirty="0">
              <a:solidFill>
                <a:srgbClr val="C00000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5122" name="Picture 2" descr="http://www.geocities.ws/clarkmikew/di8X4e9i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25431"/>
            <a:ext cx="9171781" cy="555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07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667" cap="all" dirty="0" smtClean="0">
                <a:solidFill>
                  <a:srgbClr val="C00000"/>
                </a:solidFill>
                <a:latin typeface="Franklin Gothic Demi" panose="020B0703020102020204" pitchFamily="34" charset="0"/>
                <a:ea typeface="+mn-ea"/>
                <a:cs typeface="+mn-cs"/>
              </a:rPr>
              <a:t>Книга регистрации надмогильных </a:t>
            </a:r>
            <a:br>
              <a:rPr lang="ru-RU" sz="2667" cap="all" dirty="0" smtClean="0">
                <a:solidFill>
                  <a:srgbClr val="C00000"/>
                </a:solidFill>
                <a:latin typeface="Franklin Gothic Demi" panose="020B0703020102020204" pitchFamily="34" charset="0"/>
                <a:ea typeface="+mn-ea"/>
                <a:cs typeface="+mn-cs"/>
              </a:rPr>
            </a:br>
            <a:r>
              <a:rPr lang="ru-RU" sz="2667" cap="all" dirty="0" smtClean="0">
                <a:solidFill>
                  <a:srgbClr val="C00000"/>
                </a:solidFill>
                <a:latin typeface="Franklin Gothic Demi" panose="020B0703020102020204" pitchFamily="34" charset="0"/>
                <a:ea typeface="+mn-ea"/>
                <a:cs typeface="+mn-cs"/>
              </a:rPr>
              <a:t>сооружений</a:t>
            </a:r>
            <a:endParaRPr lang="ru-RU" sz="2667" cap="all" dirty="0">
              <a:solidFill>
                <a:srgbClr val="C00000"/>
              </a:solidFill>
              <a:latin typeface="Franklin Gothic Demi" panose="020B0703020102020204" pitchFamily="34" charset="0"/>
              <a:ea typeface="+mn-ea"/>
              <a:cs typeface="+mn-cs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015" y="2366963"/>
            <a:ext cx="6517970" cy="342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467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063552" y="1"/>
            <a:ext cx="8221133" cy="1248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603236" algn="ctr">
              <a:defRPr/>
            </a:pPr>
            <a:r>
              <a:rPr lang="ru-RU" sz="2667" cap="all" dirty="0" smtClean="0">
                <a:solidFill>
                  <a:srgbClr val="C00000"/>
                </a:solidFill>
                <a:latin typeface="Franklin Gothic Demi" panose="020B0703020102020204" pitchFamily="34" charset="0"/>
              </a:rPr>
              <a:t>Загрузка данных из </a:t>
            </a:r>
            <a:r>
              <a:rPr lang="en-US" sz="2667" cap="all" dirty="0" smtClean="0">
                <a:solidFill>
                  <a:srgbClr val="C00000"/>
                </a:solidFill>
                <a:latin typeface="Franklin Gothic Demi" panose="020B0703020102020204" pitchFamily="34" charset="0"/>
              </a:rPr>
              <a:t>excel</a:t>
            </a:r>
            <a:endParaRPr lang="ru-RU" sz="2667" cap="all" dirty="0">
              <a:solidFill>
                <a:srgbClr val="C00000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" y="1248834"/>
            <a:ext cx="11369040" cy="32914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8620" y="5280660"/>
            <a:ext cx="14915206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67" cap="all" dirty="0">
                <a:solidFill>
                  <a:srgbClr val="C00000"/>
                </a:solidFill>
                <a:latin typeface="Franklin Gothic Demi" panose="020B0703020102020204" pitchFamily="34" charset="0"/>
              </a:rPr>
              <a:t>Загружает</a:t>
            </a:r>
            <a:r>
              <a:rPr lang="ru-RU" dirty="0" smtClean="0"/>
              <a:t> </a:t>
            </a:r>
            <a:r>
              <a:rPr lang="ru-RU" sz="1867" cap="all" dirty="0">
                <a:solidFill>
                  <a:srgbClr val="C00000"/>
                </a:solidFill>
                <a:latin typeface="Franklin Gothic Demi" panose="020B0703020102020204" pitchFamily="34" charset="0"/>
              </a:rPr>
              <a:t>информацию о захоронениях и прикрепляет </a:t>
            </a:r>
            <a:endParaRPr lang="ru-RU" sz="1867" cap="all" dirty="0" smtClean="0">
              <a:solidFill>
                <a:srgbClr val="C00000"/>
              </a:solidFill>
              <a:latin typeface="Franklin Gothic Demi" panose="020B0703020102020204" pitchFamily="34" charset="0"/>
            </a:endParaRPr>
          </a:p>
          <a:p>
            <a:r>
              <a:rPr lang="ru-RU" sz="1867" cap="all" dirty="0" smtClean="0">
                <a:solidFill>
                  <a:srgbClr val="C00000"/>
                </a:solidFill>
                <a:latin typeface="Franklin Gothic Demi" panose="020B0703020102020204" pitchFamily="34" charset="0"/>
              </a:rPr>
              <a:t>изображения </a:t>
            </a:r>
            <a:r>
              <a:rPr lang="ru-RU" sz="1867" cap="all" dirty="0">
                <a:solidFill>
                  <a:srgbClr val="C00000"/>
                </a:solidFill>
                <a:latin typeface="Franklin Gothic Demi" panose="020B0703020102020204" pitchFamily="34" charset="0"/>
              </a:rPr>
              <a:t>к созданным карточкам захоронений</a:t>
            </a:r>
          </a:p>
        </p:txBody>
      </p:sp>
    </p:spTree>
    <p:extLst>
      <p:ext uri="{BB962C8B-B14F-4D97-AF65-F5344CB8AC3E}">
        <p14:creationId xmlns:p14="http://schemas.microsoft.com/office/powerpoint/2010/main" val="131559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063552" y="1"/>
            <a:ext cx="8221133" cy="1248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603236" algn="ctr">
              <a:defRPr/>
            </a:pPr>
            <a:r>
              <a:rPr lang="ru-RU" sz="2667" cap="all" dirty="0" smtClean="0">
                <a:solidFill>
                  <a:srgbClr val="C00000"/>
                </a:solidFill>
                <a:latin typeface="Franklin Gothic Demi" panose="020B0703020102020204" pitchFamily="34" charset="0"/>
              </a:rPr>
              <a:t>Отчеты</a:t>
            </a:r>
            <a:endParaRPr lang="ru-RU" sz="2667" cap="all" dirty="0">
              <a:solidFill>
                <a:srgbClr val="C00000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912" y="1000125"/>
            <a:ext cx="12068175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07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667" cap="all" dirty="0" smtClean="0">
                <a:solidFill>
                  <a:srgbClr val="C00000"/>
                </a:solidFill>
                <a:latin typeface="Franklin Gothic Demi" panose="020B0703020102020204" pitchFamily="34" charset="0"/>
                <a:ea typeface="+mn-ea"/>
                <a:cs typeface="+mn-cs"/>
              </a:rPr>
              <a:t>Отчеты</a:t>
            </a:r>
            <a:endParaRPr lang="ru-RU" sz="2667" cap="all" dirty="0">
              <a:solidFill>
                <a:srgbClr val="C00000"/>
              </a:solidFill>
              <a:latin typeface="Franklin Gothic Demi" panose="020B0703020102020204" pitchFamily="34" charset="0"/>
              <a:ea typeface="+mn-ea"/>
              <a:cs typeface="+mn-cs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359" y="2366963"/>
            <a:ext cx="8759282" cy="342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1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063552" y="1"/>
            <a:ext cx="8221133" cy="1248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603236" algn="ctr">
              <a:defRPr/>
            </a:pPr>
            <a:r>
              <a:rPr lang="ru-RU" sz="2667" cap="all" dirty="0" smtClean="0">
                <a:solidFill>
                  <a:srgbClr val="C00000"/>
                </a:solidFill>
                <a:latin typeface="Franklin Gothic Demi" panose="020B0703020102020204" pitchFamily="34" charset="0"/>
              </a:rPr>
              <a:t>Групповая загрузка изображений</a:t>
            </a:r>
            <a:endParaRPr lang="ru-RU" sz="2667" cap="all" dirty="0">
              <a:solidFill>
                <a:srgbClr val="C00000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6737" y="1023937"/>
            <a:ext cx="11058525" cy="481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13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667" cap="all" dirty="0" smtClean="0">
                <a:solidFill>
                  <a:srgbClr val="C00000"/>
                </a:solidFill>
                <a:latin typeface="Franklin Gothic Demi" panose="020B0703020102020204" pitchFamily="34" charset="0"/>
                <a:ea typeface="+mn-ea"/>
                <a:cs typeface="+mn-cs"/>
              </a:rPr>
              <a:t>Схема</a:t>
            </a:r>
            <a:r>
              <a:rPr lang="ru-RU" dirty="0" smtClean="0"/>
              <a:t> </a:t>
            </a:r>
            <a:r>
              <a:rPr lang="ru-RU" sz="2667" cap="all" dirty="0" smtClean="0">
                <a:solidFill>
                  <a:srgbClr val="C00000"/>
                </a:solidFill>
                <a:latin typeface="Franklin Gothic Demi" panose="020B0703020102020204" pitchFamily="34" charset="0"/>
                <a:ea typeface="+mn-ea"/>
                <a:cs typeface="+mn-cs"/>
              </a:rPr>
              <a:t>места</a:t>
            </a:r>
            <a:r>
              <a:rPr lang="ru-RU" dirty="0" smtClean="0"/>
              <a:t> </a:t>
            </a:r>
            <a:r>
              <a:rPr lang="ru-RU" sz="2667" cap="all" dirty="0" smtClean="0">
                <a:solidFill>
                  <a:srgbClr val="C00000"/>
                </a:solidFill>
                <a:latin typeface="Franklin Gothic Demi" panose="020B0703020102020204" pitchFamily="34" charset="0"/>
                <a:ea typeface="+mn-ea"/>
                <a:cs typeface="+mn-cs"/>
              </a:rPr>
              <a:t>захоронения</a:t>
            </a:r>
            <a:endParaRPr lang="ru-RU" sz="2667" cap="all" dirty="0">
              <a:solidFill>
                <a:srgbClr val="C00000"/>
              </a:solidFill>
              <a:latin typeface="Franklin Gothic Demi" panose="020B0703020102020204" pitchFamily="34" charset="0"/>
              <a:ea typeface="+mn-ea"/>
              <a:cs typeface="+mn-cs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789" y="2345448"/>
            <a:ext cx="5680761" cy="34242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46720" y="2495774"/>
            <a:ext cx="2926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схеме можно увидеть свободные и занятые участки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1627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063552" y="1"/>
            <a:ext cx="8221133" cy="1248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603236" algn="ctr">
              <a:defRPr/>
            </a:pPr>
            <a:r>
              <a:rPr lang="ru-RU" sz="2667" cap="all" dirty="0" smtClean="0">
                <a:solidFill>
                  <a:srgbClr val="C00000"/>
                </a:solidFill>
                <a:latin typeface="Franklin Gothic Demi" panose="020B0703020102020204" pitchFamily="34" charset="0"/>
              </a:rPr>
              <a:t>Схема кладбища</a:t>
            </a:r>
            <a:endParaRPr lang="ru-RU" sz="2667" cap="all" dirty="0">
              <a:solidFill>
                <a:srgbClr val="C00000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510" y="1139867"/>
            <a:ext cx="10774680" cy="553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6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063552" y="1"/>
            <a:ext cx="8221133" cy="1248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603236" algn="ctr">
              <a:defRPr/>
            </a:pPr>
            <a:r>
              <a:rPr lang="ru-RU" sz="2667" cap="all" dirty="0" smtClean="0">
                <a:solidFill>
                  <a:srgbClr val="C00000"/>
                </a:solidFill>
                <a:latin typeface="Franklin Gothic Demi" panose="020B0703020102020204" pitchFamily="34" charset="0"/>
              </a:rPr>
              <a:t>Схема кладбища</a:t>
            </a:r>
            <a:endParaRPr lang="ru-RU" sz="2667" cap="all" dirty="0">
              <a:solidFill>
                <a:srgbClr val="C00000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83042" y="1376362"/>
            <a:ext cx="9134475" cy="501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90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967542" y="1"/>
            <a:ext cx="8221133" cy="1248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603236" algn="ctr">
              <a:defRPr/>
            </a:pPr>
            <a:r>
              <a:rPr lang="ru-RU" sz="2667" cap="all" dirty="0">
                <a:solidFill>
                  <a:srgbClr val="C00000"/>
                </a:solidFill>
                <a:latin typeface="Franklin Gothic Demi" panose="020B0703020102020204" pitchFamily="34" charset="0"/>
              </a:rPr>
              <a:t>СТОИМОСТЬ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496909"/>
              </p:ext>
            </p:extLst>
          </p:nvPr>
        </p:nvGraphicFramePr>
        <p:xfrm>
          <a:off x="1679510" y="1701800"/>
          <a:ext cx="8832981" cy="4030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5152">
                  <a:extLst>
                    <a:ext uri="{9D8B030D-6E8A-4147-A177-3AD203B41FA5}"/>
                  </a:extLst>
                </a:gridCol>
                <a:gridCol w="2207829">
                  <a:extLst>
                    <a:ext uri="{9D8B030D-6E8A-4147-A177-3AD203B41FA5}"/>
                  </a:extLst>
                </a:gridCol>
              </a:tblGrid>
              <a:tr h="68557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</a:rPr>
                        <a:t>РОЗНИЧНАЯ</a:t>
                      </a:r>
                      <a:r>
                        <a:rPr lang="ru-RU" sz="1900" baseline="0" dirty="0" smtClean="0">
                          <a:solidFill>
                            <a:schemeClr val="tx1"/>
                          </a:solidFill>
                        </a:rPr>
                        <a:t> ЦЕНА, </a:t>
                      </a:r>
                      <a:r>
                        <a:rPr lang="ru-RU" sz="1900" baseline="0" dirty="0" err="1" smtClean="0">
                          <a:solidFill>
                            <a:schemeClr val="tx1"/>
                          </a:solidFill>
                        </a:rPr>
                        <a:t>руб</a:t>
                      </a:r>
                      <a:endParaRPr lang="ru-RU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solidFill>
                      <a:srgbClr val="FFFF00"/>
                    </a:solidFill>
                  </a:tcPr>
                </a:tc>
                <a:extLst>
                  <a:ext uri="{0D108BD9-81ED-4DB2-BD59-A6C34878D82A}"/>
                </a:extLst>
              </a:tr>
              <a:tr h="832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9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ОСНОВНАЯ ПОСТАВКА (1 РАБОЧЕЕ МЕСТО)</a:t>
                      </a:r>
                    </a:p>
                  </a:txBody>
                  <a:tcPr marL="121920" marR="121920" marT="60960" marB="60960" anchor="ctr" horzOverflow="overflow">
                    <a:solidFill>
                      <a:srgbClr val="FFFF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900" kern="1200" cap="all" smtClean="0">
                          <a:solidFill>
                            <a:schemeClr val="tx1"/>
                          </a:solidFill>
                          <a:latin typeface="Franklin Gothic Demi" panose="020B0703020102020204" pitchFamily="34" charset="0"/>
                          <a:ea typeface="+mn-ea"/>
                          <a:cs typeface="+mn-cs"/>
                        </a:rPr>
                        <a:t>43 </a:t>
                      </a:r>
                      <a:r>
                        <a:rPr lang="ru-RU" sz="1900" kern="1200" cap="all" dirty="0" smtClean="0">
                          <a:solidFill>
                            <a:schemeClr val="tx1"/>
                          </a:solidFill>
                          <a:latin typeface="Franklin Gothic Demi" panose="020B0703020102020204" pitchFamily="34" charset="0"/>
                          <a:ea typeface="+mn-ea"/>
                          <a:cs typeface="+mn-cs"/>
                        </a:rPr>
                        <a:t>000</a:t>
                      </a:r>
                    </a:p>
                  </a:txBody>
                  <a:tcPr marL="121920" marR="121920" marT="60960" marB="60960" anchor="ctr" horzOverflow="overflow">
                    <a:solidFill>
                      <a:srgbClr val="FFFF00">
                        <a:alpha val="9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832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9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 ДОПОЛНИТЕЛЬНОЕ РАБОЧЕЕ МЕСТО</a:t>
                      </a:r>
                    </a:p>
                  </a:txBody>
                  <a:tcPr marL="121920" marR="121920" marT="60960" marB="60960" anchor="ctr" horzOverflow="overflow">
                    <a:solidFill>
                      <a:srgbClr val="FFFF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900" kern="1200" cap="all" dirty="0" smtClean="0">
                          <a:solidFill>
                            <a:schemeClr val="tx1"/>
                          </a:solidFill>
                          <a:latin typeface="Franklin Gothic Demi" panose="020B0703020102020204" pitchFamily="34" charset="0"/>
                          <a:ea typeface="+mn-ea"/>
                          <a:cs typeface="+mn-cs"/>
                        </a:rPr>
                        <a:t>6 300</a:t>
                      </a:r>
                    </a:p>
                  </a:txBody>
                  <a:tcPr marL="121920" marR="121920" marT="60960" marB="60960" anchor="ctr" horzOverflow="overflow">
                    <a:solidFill>
                      <a:srgbClr val="FFFF00">
                        <a:alpha val="9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832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9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 ДОПОЛНИТЕЛЬНЫХ РАБОЧИХ МЕСТ</a:t>
                      </a:r>
                    </a:p>
                  </a:txBody>
                  <a:tcPr marL="121920" marR="121920" marT="60960" marB="60960" anchor="ctr" horzOverflow="overflow">
                    <a:solidFill>
                      <a:srgbClr val="FFFF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900" kern="1200" cap="all" dirty="0" smtClean="0">
                          <a:solidFill>
                            <a:schemeClr val="tx1"/>
                          </a:solidFill>
                          <a:latin typeface="Franklin Gothic Demi" panose="020B0703020102020204" pitchFamily="34" charset="0"/>
                          <a:ea typeface="+mn-ea"/>
                          <a:cs typeface="+mn-cs"/>
                        </a:rPr>
                        <a:t>21 600</a:t>
                      </a:r>
                    </a:p>
                  </a:txBody>
                  <a:tcPr marL="121920" marR="121920" marT="60960" marB="60960" anchor="ctr" horzOverflow="overflow">
                    <a:solidFill>
                      <a:srgbClr val="FFFF00">
                        <a:alpha val="9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832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900" kern="12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10 ДОПОЛНИТЕЛЬНЫХ РАБОЧИХ МЕСТ</a:t>
                      </a:r>
                    </a:p>
                  </a:txBody>
                  <a:tcPr marL="121920" marR="121920" marT="60960" marB="60960" anchor="ctr" horzOverflow="overflow">
                    <a:solidFill>
                      <a:srgbClr val="FFFF00">
                        <a:alpha val="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900" kern="1200" cap="all" dirty="0" smtClean="0">
                          <a:solidFill>
                            <a:schemeClr val="tx1"/>
                          </a:solidFill>
                          <a:latin typeface="Franklin Gothic Demi" panose="020B0703020102020204" pitchFamily="34" charset="0"/>
                          <a:ea typeface="+mn-ea"/>
                          <a:cs typeface="+mn-cs"/>
                        </a:rPr>
                        <a:t>41 400</a:t>
                      </a:r>
                    </a:p>
                  </a:txBody>
                  <a:tcPr marL="121920" marR="121920" marT="60960" marB="60960" anchor="ctr" horzOverflow="overflow">
                    <a:solidFill>
                      <a:srgbClr val="FFFF00">
                        <a:alpha val="9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45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79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000" dirty="0">
                <a:latin typeface="Franklin Gothic Medium" panose="020B0603020102020204" pitchFamily="34" charset="0"/>
              </a:rPr>
              <a:t>Прикладные решения, разработанные на платформе «1С:Предприятие 8», отличают</a:t>
            </a:r>
            <a:r>
              <a:rPr lang="ru-RU" sz="2000" dirty="0" smtClean="0">
                <a:latin typeface="Franklin Gothic Medium" panose="020B0603020102020204" pitchFamily="34" charset="0"/>
              </a:rPr>
              <a:t>:</a:t>
            </a:r>
            <a:endParaRPr lang="ru-RU" sz="2000" dirty="0">
              <a:latin typeface="Franklin Gothic Medium" panose="020B06030201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575" y="3810000"/>
            <a:ext cx="2495550" cy="249555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1588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67" cap="all" dirty="0">
                <a:solidFill>
                  <a:srgbClr val="C00000"/>
                </a:solidFill>
                <a:latin typeface="Franklin Gothic Demi" panose="020B0703020102020204" pitchFamily="34" charset="0"/>
                <a:ea typeface="+mn-ea"/>
                <a:cs typeface="+mn-cs"/>
              </a:rPr>
              <a:t>О ПЛАТФОРМЕ 1С</a:t>
            </a:r>
          </a:p>
        </p:txBody>
      </p:sp>
      <p:sp>
        <p:nvSpPr>
          <p:cNvPr id="6" name="Параллелограмм 5"/>
          <p:cNvSpPr/>
          <p:nvPr/>
        </p:nvSpPr>
        <p:spPr>
          <a:xfrm>
            <a:off x="594783" y="1930931"/>
            <a:ext cx="5842000" cy="711200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altLang="ru-RU" dirty="0">
                <a:solidFill>
                  <a:schemeClr val="tx1"/>
                </a:solidFill>
                <a:latin typeface="Franklin Gothic Medium" panose="020B0603020102020204" pitchFamily="34" charset="0"/>
              </a:rPr>
              <a:t>эргономичный интерфейс</a:t>
            </a:r>
          </a:p>
        </p:txBody>
      </p:sp>
      <p:sp>
        <p:nvSpPr>
          <p:cNvPr id="8" name="Параллелограмм 7"/>
          <p:cNvSpPr/>
          <p:nvPr/>
        </p:nvSpPr>
        <p:spPr>
          <a:xfrm>
            <a:off x="594783" y="2819401"/>
            <a:ext cx="5842000" cy="711200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altLang="ru-RU" dirty="0">
                <a:solidFill>
                  <a:schemeClr val="tx1"/>
                </a:solidFill>
                <a:latin typeface="Franklin Gothic Medium" panose="020B0603020102020204" pitchFamily="34" charset="0"/>
              </a:rPr>
              <a:t>развитые средства построения экономической и аналитической отчетности</a:t>
            </a:r>
          </a:p>
        </p:txBody>
      </p:sp>
      <p:sp>
        <p:nvSpPr>
          <p:cNvPr id="9" name="Параллелограмм 8"/>
          <p:cNvSpPr/>
          <p:nvPr/>
        </p:nvSpPr>
        <p:spPr>
          <a:xfrm>
            <a:off x="594783" y="3729568"/>
            <a:ext cx="5842000" cy="711200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altLang="ru-RU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принципиально новые возможности анализа и поиска информации</a:t>
            </a:r>
          </a:p>
        </p:txBody>
      </p:sp>
      <p:sp>
        <p:nvSpPr>
          <p:cNvPr id="10" name="Параллелограмм 9"/>
          <p:cNvSpPr/>
          <p:nvPr/>
        </p:nvSpPr>
        <p:spPr>
          <a:xfrm>
            <a:off x="594783" y="4618038"/>
            <a:ext cx="5842000" cy="711200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altLang="ru-RU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высокая масштабируемость и производительность</a:t>
            </a:r>
          </a:p>
        </p:txBody>
      </p:sp>
      <p:sp>
        <p:nvSpPr>
          <p:cNvPr id="13" name="Параллелограмм 12"/>
          <p:cNvSpPr/>
          <p:nvPr/>
        </p:nvSpPr>
        <p:spPr>
          <a:xfrm>
            <a:off x="594783" y="5506508"/>
            <a:ext cx="5842000" cy="711200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altLang="ru-RU" dirty="0">
                <a:solidFill>
                  <a:schemeClr val="tx1"/>
                </a:solidFill>
                <a:latin typeface="Franklin Gothic Medium" panose="020B0603020102020204" pitchFamily="34" charset="0"/>
              </a:rPr>
              <a:t>современные подходы к интеграции</a:t>
            </a:r>
          </a:p>
        </p:txBody>
      </p:sp>
      <p:sp>
        <p:nvSpPr>
          <p:cNvPr id="14" name="Параллелограмм 13"/>
          <p:cNvSpPr/>
          <p:nvPr/>
        </p:nvSpPr>
        <p:spPr>
          <a:xfrm>
            <a:off x="6561667" y="1930931"/>
            <a:ext cx="5173133" cy="711200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altLang="ru-RU" dirty="0">
                <a:solidFill>
                  <a:schemeClr val="tx1"/>
                </a:solidFill>
                <a:latin typeface="Franklin Gothic Medium" panose="020B0603020102020204" pitchFamily="34" charset="0"/>
              </a:rPr>
              <a:t>удобство администрирования системы</a:t>
            </a:r>
          </a:p>
        </p:txBody>
      </p:sp>
      <p:sp>
        <p:nvSpPr>
          <p:cNvPr id="15" name="Параллелограмм 14"/>
          <p:cNvSpPr/>
          <p:nvPr/>
        </p:nvSpPr>
        <p:spPr>
          <a:xfrm>
            <a:off x="6561667" y="2819401"/>
            <a:ext cx="5173133" cy="711200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altLang="ru-RU" dirty="0">
                <a:solidFill>
                  <a:schemeClr val="tx1"/>
                </a:solidFill>
                <a:latin typeface="Franklin Gothic Medium" panose="020B0603020102020204" pitchFamily="34" charset="0"/>
              </a:rPr>
              <a:t>соответствие требованиям по защите персональных </a:t>
            </a:r>
            <a:r>
              <a:rPr lang="ru-RU" altLang="ru-RU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данных</a:t>
            </a:r>
            <a:endParaRPr lang="ru-RU" altLang="ru-RU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386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0121" y="1533463"/>
            <a:ext cx="10393679" cy="4689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1588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67" cap="all" dirty="0">
                <a:solidFill>
                  <a:srgbClr val="C00000"/>
                </a:solidFill>
                <a:latin typeface="Franklin Gothic Demi" panose="020B0703020102020204" pitchFamily="34" charset="0"/>
                <a:ea typeface="+mn-ea"/>
                <a:cs typeface="+mn-cs"/>
              </a:rPr>
              <a:t>О ПЛАТФОРМЕ 1С</a:t>
            </a:r>
          </a:p>
        </p:txBody>
      </p:sp>
    </p:spTree>
    <p:extLst>
      <p:ext uri="{BB962C8B-B14F-4D97-AF65-F5344CB8AC3E}">
        <p14:creationId xmlns:p14="http://schemas.microsoft.com/office/powerpoint/2010/main" val="4191500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667" cap="all" dirty="0" smtClean="0">
                <a:solidFill>
                  <a:srgbClr val="C00000"/>
                </a:solidFill>
                <a:latin typeface="Franklin Gothic Demi" panose="020B0703020102020204" pitchFamily="34" charset="0"/>
                <a:ea typeface="+mn-ea"/>
                <a:cs typeface="+mn-cs"/>
              </a:rPr>
              <a:t>Начальное</a:t>
            </a:r>
            <a:r>
              <a:rPr lang="ru-RU" dirty="0" smtClean="0"/>
              <a:t> </a:t>
            </a:r>
            <a:r>
              <a:rPr lang="ru-RU" sz="2667" cap="all" dirty="0" smtClean="0">
                <a:solidFill>
                  <a:srgbClr val="C00000"/>
                </a:solidFill>
                <a:latin typeface="Franklin Gothic Demi" panose="020B0703020102020204" pitchFamily="34" charset="0"/>
                <a:ea typeface="+mn-ea"/>
                <a:cs typeface="+mn-cs"/>
              </a:rPr>
              <a:t>заполнение</a:t>
            </a:r>
            <a:endParaRPr lang="ru-RU" sz="2667" cap="all" dirty="0">
              <a:solidFill>
                <a:srgbClr val="C00000"/>
              </a:solidFill>
              <a:latin typeface="Franklin Gothic Demi" panose="020B0703020102020204" pitchFamily="34" charset="0"/>
              <a:ea typeface="+mn-ea"/>
              <a:cs typeface="+mn-cs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75" y="2302418"/>
            <a:ext cx="4761028" cy="32808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831" y="2287121"/>
            <a:ext cx="5185185" cy="329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63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967542" y="1"/>
            <a:ext cx="8221133" cy="1248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603236" algn="ctr">
              <a:defRPr/>
            </a:pPr>
            <a:r>
              <a:rPr lang="ru-RU" sz="2667" cap="all" dirty="0">
                <a:solidFill>
                  <a:srgbClr val="C00000"/>
                </a:solidFill>
                <a:latin typeface="Franklin Gothic Demi" panose="020B0703020102020204" pitchFamily="34" charset="0"/>
              </a:rPr>
              <a:t>Карточка места захоронения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79510" y="1643506"/>
            <a:ext cx="8550001" cy="4155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2">
              <a:spcAft>
                <a:spcPts val="800"/>
              </a:spcAft>
              <a:defRPr/>
            </a:pPr>
            <a:r>
              <a:rPr lang="ru-RU" sz="1867" cap="all" dirty="0">
                <a:solidFill>
                  <a:srgbClr val="C00000"/>
                </a:solidFill>
                <a:latin typeface="Franklin Gothic Demi" panose="020B0703020102020204" pitchFamily="34" charset="0"/>
              </a:rPr>
              <a:t>Обеспечивается учёт всей необходимой информации о месте захоронения:</a:t>
            </a:r>
          </a:p>
          <a:p>
            <a:pPr marL="380990" lvl="2" indent="-380990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sz="1867" dirty="0">
                <a:latin typeface="Franklin Gothic Book" panose="020B0503020102020204" pitchFamily="34" charset="0"/>
              </a:rPr>
              <a:t>кладбище, сектор, </a:t>
            </a:r>
            <a:br>
              <a:rPr lang="ru-RU" sz="1867" dirty="0">
                <a:latin typeface="Franklin Gothic Book" panose="020B0503020102020204" pitchFamily="34" charset="0"/>
              </a:rPr>
            </a:br>
            <a:r>
              <a:rPr lang="ru-RU" sz="1867" dirty="0">
                <a:latin typeface="Franklin Gothic Book" panose="020B0503020102020204" pitchFamily="34" charset="0"/>
              </a:rPr>
              <a:t>ряд и номер участка захоронения</a:t>
            </a:r>
          </a:p>
          <a:p>
            <a:pPr marL="380990" lvl="2" indent="-380990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sz="1867" dirty="0">
                <a:latin typeface="Franklin Gothic Book" panose="020B0503020102020204" pitchFamily="34" charset="0"/>
              </a:rPr>
              <a:t>ответственный за захоронение</a:t>
            </a:r>
          </a:p>
          <a:p>
            <a:pPr marL="380990" lvl="2" indent="-380990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sz="1867" dirty="0">
                <a:latin typeface="Franklin Gothic Book" panose="020B0503020102020204" pitchFamily="34" charset="0"/>
              </a:rPr>
              <a:t>размер и координаты участка</a:t>
            </a:r>
          </a:p>
          <a:p>
            <a:pPr marL="380990" lvl="2" indent="-380990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sz="1867" dirty="0">
                <a:latin typeface="Franklin Gothic Book" panose="020B0503020102020204" pitchFamily="34" charset="0"/>
              </a:rPr>
              <a:t>Фотографии</a:t>
            </a:r>
          </a:p>
          <a:p>
            <a:pPr marL="380990" lvl="2" indent="-380990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sz="1867" dirty="0">
                <a:latin typeface="Franklin Gothic Book" panose="020B0503020102020204" pitchFamily="34" charset="0"/>
              </a:rPr>
              <a:t>данные о регистрации места </a:t>
            </a:r>
            <a:br>
              <a:rPr lang="ru-RU" sz="1867" dirty="0">
                <a:latin typeface="Franklin Gothic Book" panose="020B0503020102020204" pitchFamily="34" charset="0"/>
              </a:rPr>
            </a:br>
            <a:r>
              <a:rPr lang="ru-RU" sz="1867" dirty="0">
                <a:latin typeface="Franklin Gothic Book" panose="020B0503020102020204" pitchFamily="34" charset="0"/>
              </a:rPr>
              <a:t>захоронения (номер паспорта; </a:t>
            </a:r>
            <a:br>
              <a:rPr lang="ru-RU" sz="1867" dirty="0">
                <a:latin typeface="Franklin Gothic Book" panose="020B0503020102020204" pitchFamily="34" charset="0"/>
              </a:rPr>
            </a:br>
            <a:r>
              <a:rPr lang="ru-RU" sz="1867" dirty="0">
                <a:latin typeface="Franklin Gothic Book" panose="020B0503020102020204" pitchFamily="34" charset="0"/>
              </a:rPr>
              <a:t>орган выдавший паспорт; </a:t>
            </a:r>
            <a:br>
              <a:rPr lang="ru-RU" sz="1867" dirty="0">
                <a:latin typeface="Franklin Gothic Book" panose="020B0503020102020204" pitchFamily="34" charset="0"/>
              </a:rPr>
            </a:br>
            <a:r>
              <a:rPr lang="ru-RU" sz="1867" dirty="0">
                <a:latin typeface="Franklin Gothic Book" panose="020B0503020102020204" pitchFamily="34" charset="0"/>
              </a:rPr>
              <a:t>ответственный за захоронение)</a:t>
            </a:r>
          </a:p>
          <a:p>
            <a:pPr marL="380990" lvl="2" indent="-380990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sz="1867" dirty="0">
                <a:latin typeface="Franklin Gothic Book" panose="020B0503020102020204" pitchFamily="34" charset="0"/>
              </a:rPr>
              <a:t>график уборок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19456" y="2983229"/>
            <a:ext cx="6474436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81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667" cap="all" dirty="0" smtClean="0">
                <a:solidFill>
                  <a:srgbClr val="C00000"/>
                </a:solidFill>
                <a:latin typeface="Franklin Gothic Demi" panose="020B0703020102020204" pitchFamily="34" charset="0"/>
                <a:ea typeface="+mn-ea"/>
                <a:cs typeface="+mn-cs"/>
              </a:rPr>
              <a:t>Карточка места захоронения закладка надмогильные сооружения</a:t>
            </a:r>
            <a:endParaRPr lang="ru-RU" sz="2667" cap="all" dirty="0">
              <a:solidFill>
                <a:srgbClr val="C00000"/>
              </a:solidFill>
              <a:latin typeface="Franklin Gothic Demi" panose="020B0703020102020204" pitchFamily="34" charset="0"/>
              <a:ea typeface="+mn-ea"/>
              <a:cs typeface="+mn-cs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619" y="2366963"/>
            <a:ext cx="5680761" cy="342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06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967542" y="1"/>
            <a:ext cx="8221133" cy="1248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603236" algn="ctr">
              <a:defRPr/>
            </a:pPr>
            <a:r>
              <a:rPr lang="ru-RU" sz="2667" cap="all" dirty="0" smtClean="0">
                <a:solidFill>
                  <a:srgbClr val="C00000"/>
                </a:solidFill>
                <a:latin typeface="Franklin Gothic Demi" panose="020B0703020102020204" pitchFamily="34" charset="0"/>
              </a:rPr>
              <a:t>журнал мест </a:t>
            </a:r>
            <a:r>
              <a:rPr lang="ru-RU" sz="2667" cap="all" dirty="0">
                <a:solidFill>
                  <a:srgbClr val="C00000"/>
                </a:solidFill>
                <a:latin typeface="Franklin Gothic Demi" panose="020B0703020102020204" pitchFamily="34" charset="0"/>
              </a:rPr>
              <a:t>захоронения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5780" y="1643506"/>
            <a:ext cx="10812780" cy="232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2">
              <a:spcAft>
                <a:spcPts val="800"/>
              </a:spcAft>
              <a:defRPr/>
            </a:pPr>
            <a:r>
              <a:rPr lang="ru-RU" sz="1867" cap="all" dirty="0" smtClean="0">
                <a:solidFill>
                  <a:srgbClr val="C00000"/>
                </a:solidFill>
                <a:latin typeface="Franklin Gothic Demi" panose="020B0703020102020204" pitchFamily="34" charset="0"/>
              </a:rPr>
              <a:t>Возможно применения различных фильтров для просмотра информации:</a:t>
            </a:r>
            <a:endParaRPr lang="ru-RU" sz="1867" cap="all" dirty="0">
              <a:solidFill>
                <a:srgbClr val="C00000"/>
              </a:solidFill>
              <a:latin typeface="Franklin Gothic Demi" panose="020B0703020102020204" pitchFamily="34" charset="0"/>
            </a:endParaRPr>
          </a:p>
          <a:p>
            <a:pPr marL="380990" lvl="2" indent="-380990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sz="1867" dirty="0" smtClean="0">
                <a:latin typeface="Franklin Gothic Book" panose="020B0503020102020204" pitchFamily="34" charset="0"/>
              </a:rPr>
              <a:t>Кладбище;</a:t>
            </a:r>
          </a:p>
          <a:p>
            <a:pPr marL="380990" lvl="2" indent="-380990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sz="1867" dirty="0" smtClean="0">
                <a:latin typeface="Franklin Gothic Book" panose="020B0503020102020204" pitchFamily="34" charset="0"/>
              </a:rPr>
              <a:t>Захороненный;</a:t>
            </a:r>
            <a:endParaRPr lang="ru-RU" sz="1867" dirty="0">
              <a:latin typeface="Franklin Gothic Book" panose="020B0503020102020204" pitchFamily="34" charset="0"/>
            </a:endParaRPr>
          </a:p>
          <a:p>
            <a:pPr marL="380990" lvl="2" indent="-380990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sz="1867" dirty="0" smtClean="0">
                <a:latin typeface="Franklin Gothic Book" panose="020B0503020102020204" pitchFamily="34" charset="0"/>
              </a:rPr>
              <a:t>Сектор;</a:t>
            </a:r>
          </a:p>
          <a:p>
            <a:pPr marL="380990" lvl="2" indent="-380990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sz="1867" dirty="0" smtClean="0">
                <a:latin typeface="Franklin Gothic Book" panose="020B0503020102020204" pitchFamily="34" charset="0"/>
              </a:rPr>
              <a:t>Даты рождения и смерти;</a:t>
            </a:r>
          </a:p>
          <a:p>
            <a:pPr marL="380990" lvl="2" indent="-380990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sz="1867" dirty="0" smtClean="0">
                <a:latin typeface="Franklin Gothic Book" panose="020B0503020102020204" pitchFamily="34" charset="0"/>
              </a:rPr>
              <a:t>Номер захоронения.</a:t>
            </a:r>
            <a:endParaRPr lang="ru-RU" sz="1867" dirty="0">
              <a:latin typeface="Franklin Gothic Book" panose="020B05030201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29050" y="3513449"/>
            <a:ext cx="8214360" cy="318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57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667" cap="all" dirty="0" smtClean="0">
                <a:solidFill>
                  <a:srgbClr val="C00000"/>
                </a:solidFill>
                <a:latin typeface="Franklin Gothic Demi" panose="020B0703020102020204" pitchFamily="34" charset="0"/>
                <a:ea typeface="+mn-ea"/>
                <a:cs typeface="+mn-cs"/>
              </a:rPr>
              <a:t>Паспорт захоронения</a:t>
            </a:r>
            <a:endParaRPr lang="ru-RU" sz="2667" cap="all" dirty="0">
              <a:solidFill>
                <a:srgbClr val="C00000"/>
              </a:solidFill>
              <a:latin typeface="Franklin Gothic Demi" panose="020B0703020102020204" pitchFamily="34" charset="0"/>
              <a:ea typeface="+mn-ea"/>
              <a:cs typeface="+mn-cs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217" y="2366963"/>
            <a:ext cx="5049566" cy="342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824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063552" y="1"/>
            <a:ext cx="8221133" cy="1248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603236" algn="ctr">
              <a:defRPr/>
            </a:pPr>
            <a:r>
              <a:rPr lang="ru-RU" sz="2667" cap="all" dirty="0">
                <a:solidFill>
                  <a:srgbClr val="C00000"/>
                </a:solidFill>
                <a:latin typeface="Franklin Gothic Demi" panose="020B0703020102020204" pitchFamily="34" charset="0"/>
              </a:rPr>
              <a:t>Книга регистрации захоронений</a:t>
            </a:r>
          </a:p>
        </p:txBody>
      </p:sp>
      <p:pic>
        <p:nvPicPr>
          <p:cNvPr id="52226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59001" y="1701801"/>
            <a:ext cx="8125884" cy="4415367"/>
          </a:xfrm>
        </p:spPr>
      </p:pic>
    </p:spTree>
    <p:extLst>
      <p:ext uri="{BB962C8B-B14F-4D97-AF65-F5344CB8AC3E}">
        <p14:creationId xmlns:p14="http://schemas.microsoft.com/office/powerpoint/2010/main" val="152007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188</Words>
  <Application>Microsoft Office PowerPoint</Application>
  <PresentationFormat>Широкоэкранный</PresentationFormat>
  <Paragraphs>62</Paragraphs>
  <Slides>18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Franklin Gothic Book</vt:lpstr>
      <vt:lpstr>Franklin Gothic Demi</vt:lpstr>
      <vt:lpstr>Franklin Gothic Medium</vt:lpstr>
      <vt:lpstr>Тема Office</vt:lpstr>
      <vt:lpstr>Презентация PowerPoint</vt:lpstr>
      <vt:lpstr>Презентация PowerPoint</vt:lpstr>
      <vt:lpstr>Презентация PowerPoint</vt:lpstr>
      <vt:lpstr>Начальное заполнение</vt:lpstr>
      <vt:lpstr>Презентация PowerPoint</vt:lpstr>
      <vt:lpstr>Карточка места захоронения закладка надмогильные сооружения</vt:lpstr>
      <vt:lpstr>Презентация PowerPoint</vt:lpstr>
      <vt:lpstr>Паспорт захоронения</vt:lpstr>
      <vt:lpstr>Презентация PowerPoint</vt:lpstr>
      <vt:lpstr>Книга регистрации надмогильных  сооружений</vt:lpstr>
      <vt:lpstr>Презентация PowerPoint</vt:lpstr>
      <vt:lpstr>Презентация PowerPoint</vt:lpstr>
      <vt:lpstr>Отчеты</vt:lpstr>
      <vt:lpstr>Презентация PowerPoint</vt:lpstr>
      <vt:lpstr>Схема места захоронения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Чужакова Анна Александровна</dc:creator>
  <cp:lastModifiedBy>Чужакова Анна Александровна</cp:lastModifiedBy>
  <cp:revision>5</cp:revision>
  <dcterms:created xsi:type="dcterms:W3CDTF">2020-01-17T05:47:44Z</dcterms:created>
  <dcterms:modified xsi:type="dcterms:W3CDTF">2022-02-24T08:50:13Z</dcterms:modified>
</cp:coreProperties>
</file>